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notesSlides/notesSlide6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trictFirstAndLastChars="0" saveSubsetFonts="1">
  <p:sldMasterIdLst>
    <p:sldMasterId id="2147483725" r:id="rId1"/>
  </p:sldMasterIdLst>
  <p:notesMasterIdLst>
    <p:notesMasterId r:id="rId31"/>
  </p:notesMasterIdLst>
  <p:handoutMasterIdLst>
    <p:handoutMasterId r:id="rId32"/>
  </p:handoutMasterIdLst>
  <p:sldIdLst>
    <p:sldId id="647" r:id="rId2"/>
    <p:sldId id="672" r:id="rId3"/>
    <p:sldId id="701" r:id="rId4"/>
    <p:sldId id="743" r:id="rId5"/>
    <p:sldId id="740" r:id="rId6"/>
    <p:sldId id="726" r:id="rId7"/>
    <p:sldId id="734" r:id="rId8"/>
    <p:sldId id="731" r:id="rId9"/>
    <p:sldId id="744" r:id="rId10"/>
    <p:sldId id="730" r:id="rId11"/>
    <p:sldId id="722" r:id="rId12"/>
    <p:sldId id="733" r:id="rId13"/>
    <p:sldId id="729" r:id="rId14"/>
    <p:sldId id="736" r:id="rId15"/>
    <p:sldId id="737" r:id="rId16"/>
    <p:sldId id="732" r:id="rId17"/>
    <p:sldId id="745" r:id="rId18"/>
    <p:sldId id="673" r:id="rId19"/>
    <p:sldId id="704" r:id="rId20"/>
    <p:sldId id="746" r:id="rId21"/>
    <p:sldId id="695" r:id="rId22"/>
    <p:sldId id="716" r:id="rId23"/>
    <p:sldId id="708" r:id="rId24"/>
    <p:sldId id="715" r:id="rId25"/>
    <p:sldId id="718" r:id="rId26"/>
    <p:sldId id="724" r:id="rId27"/>
    <p:sldId id="741" r:id="rId28"/>
    <p:sldId id="747" r:id="rId29"/>
    <p:sldId id="709" r:id="rId30"/>
  </p:sldIdLst>
  <p:sldSz cx="12192000" cy="6858000"/>
  <p:notesSz cx="10234613" cy="7099300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Helvetica Neue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Helvetica Neue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Helvetica Neue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Helvetica Neue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Helvetica Neue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Helvetica Neue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Helvetica Neue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Helvetica Neue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Helvetica Neue"/>
        <a:ea typeface="+mn-ea"/>
        <a:cs typeface="Arial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orient="horz" pos="618" userDrawn="1">
          <p15:clr>
            <a:srgbClr val="A4A3A4"/>
          </p15:clr>
        </p15:guide>
        <p15:guide id="3" orient="horz" pos="4042" userDrawn="1">
          <p15:clr>
            <a:srgbClr val="A4A3A4"/>
          </p15:clr>
        </p15:guide>
        <p15:guide id="4" pos="7499" userDrawn="1">
          <p15:clr>
            <a:srgbClr val="A4A3A4"/>
          </p15:clr>
        </p15:guide>
        <p15:guide id="5" pos="211" userDrawn="1">
          <p15:clr>
            <a:srgbClr val="A4A3A4"/>
          </p15:clr>
        </p15:guide>
        <p15:guide id="6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236" userDrawn="1">
          <p15:clr>
            <a:srgbClr val="A4A3A4"/>
          </p15:clr>
        </p15:guide>
        <p15:guide id="2" pos="3224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3" name="Autor" initials="A" lastIdx="1" clrIdx="3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5BD"/>
    <a:srgbClr val="C0C0C0"/>
    <a:srgbClr val="000000"/>
    <a:srgbClr val="41BEFF"/>
    <a:srgbClr val="FF8000"/>
    <a:srgbClr val="CB6C1D"/>
    <a:srgbClr val="ECE8C2"/>
    <a:srgbClr val="91AC6B"/>
    <a:srgbClr val="074FB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FCFABE9-188B-4768-A8F0-49E747F6A724}" v="293" dt="2020-08-09T19:34:18.921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Designformatvorlage 1 - Akz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93296810-A885-4BE3-A3E7-6D5BEEA58F35}" styleName="Mittlere Formatvorlage 2 - Akz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5940675A-B579-460E-94D1-54222C63F5DA}" styleName="Keine Formatvorlage, Tabellengitternetz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73A0DAA-6AF3-43AB-8588-CEC1D06C72B9}" styleName="Mittlere Formatvorlag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F5AB1C69-6EDB-4FF4-983F-18BD219EF322}" styleName="Mittlere Formatvorlage 2 - Akz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DF18680-E054-41AD-8BC1-D1AEF772440D}" styleName="Mittlere Formatvorlage 2 - Akz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0A15C55-8517-42AA-B614-E9B94910E393}" styleName="Mittlere Formatvorlage 2 - Akz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9" autoAdjust="0"/>
    <p:restoredTop sz="95662" autoAdjust="0"/>
  </p:normalViewPr>
  <p:slideViewPr>
    <p:cSldViewPr>
      <p:cViewPr varScale="1">
        <p:scale>
          <a:sx n="138" d="100"/>
          <a:sy n="138" d="100"/>
        </p:scale>
        <p:origin x="192" y="72"/>
      </p:cViewPr>
      <p:guideLst>
        <p:guide orient="horz" pos="2160"/>
        <p:guide orient="horz" pos="618"/>
        <p:guide orient="horz" pos="4042"/>
        <p:guide pos="7499"/>
        <p:guide pos="211"/>
        <p:guide pos="3840"/>
      </p:guideLst>
    </p:cSldViewPr>
  </p:slideViewPr>
  <p:outlineViewPr>
    <p:cViewPr>
      <p:scale>
        <a:sx n="33" d="100"/>
        <a:sy n="33" d="100"/>
      </p:scale>
      <p:origin x="0" y="3909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101" d="100"/>
          <a:sy n="101" d="100"/>
        </p:scale>
        <p:origin x="-2532" y="-108"/>
      </p:cViewPr>
      <p:guideLst>
        <p:guide orient="horz" pos="2236"/>
        <p:guide pos="3224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commentAuthors" Target="commentAuthors.xml"/><Relationship Id="rId38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handoutMaster" Target="handoutMasters/handoutMaster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Amount of records stolen in millions</c:v>
                </c:pt>
              </c:strCache>
            </c:strRef>
          </c:tx>
          <c:spPr>
            <a:solidFill>
              <a:srgbClr val="2875DD"/>
            </a:solidFill>
            <a:ln>
              <a:solidFill>
                <a:srgbClr val="2875DD"/>
              </a:solidFill>
            </a:ln>
          </c:spPr>
          <c:invertIfNegative val="0"/>
          <c:dLbls>
            <c:dLbl>
              <c:idx val="0"/>
              <c:numFmt formatCode="#,##0" sourceLinked="0"/>
              <c:spPr/>
              <c:txPr>
                <a:bodyPr/>
                <a:lstStyle/>
                <a:p>
                  <a:pPr>
                    <a:defRPr sz="1000" b="0" smtId="4294967295">
                      <a:solidFill>
                        <a:srgbClr val="0F283E"/>
                      </a:solidFill>
                      <a:latin typeface="Open Sans Light"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0-E672-4DFE-932B-1A8D883856C2}"/>
                </c:ext>
              </c:extLst>
            </c:dLbl>
            <c:dLbl>
              <c:idx val="1"/>
              <c:numFmt formatCode="#,##0" sourceLinked="0"/>
              <c:spPr/>
              <c:txPr>
                <a:bodyPr/>
                <a:lstStyle/>
                <a:p>
                  <a:pPr>
                    <a:defRPr sz="1000" b="0" smtId="4294967295">
                      <a:solidFill>
                        <a:srgbClr val="0F283E"/>
                      </a:solidFill>
                      <a:latin typeface="Open Sans Light"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1-E672-4DFE-932B-1A8D883856C2}"/>
                </c:ext>
              </c:extLst>
            </c:dLbl>
            <c:dLbl>
              <c:idx val="2"/>
              <c:numFmt formatCode="#,##0" sourceLinked="0"/>
              <c:spPr/>
              <c:txPr>
                <a:bodyPr/>
                <a:lstStyle/>
                <a:p>
                  <a:pPr>
                    <a:defRPr sz="1000" b="0" smtId="4294967295">
                      <a:solidFill>
                        <a:srgbClr val="0F283E"/>
                      </a:solidFill>
                      <a:latin typeface="Open Sans Light"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2-E672-4DFE-932B-1A8D883856C2}"/>
                </c:ext>
              </c:extLst>
            </c:dLbl>
            <c:dLbl>
              <c:idx val="3"/>
              <c:numFmt formatCode="#,##0" sourceLinked="0"/>
              <c:spPr/>
              <c:txPr>
                <a:bodyPr/>
                <a:lstStyle/>
                <a:p>
                  <a:pPr>
                    <a:defRPr sz="1000" b="0" smtId="4294967295">
                      <a:solidFill>
                        <a:srgbClr val="0F283E"/>
                      </a:solidFill>
                      <a:latin typeface="Open Sans Light"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3-E672-4DFE-932B-1A8D883856C2}"/>
                </c:ext>
              </c:extLst>
            </c:dLbl>
            <c:dLbl>
              <c:idx val="4"/>
              <c:numFmt formatCode="#,##0" sourceLinked="0"/>
              <c:spPr/>
              <c:txPr>
                <a:bodyPr/>
                <a:lstStyle/>
                <a:p>
                  <a:pPr>
                    <a:defRPr sz="1000" b="0" smtId="4294967295">
                      <a:solidFill>
                        <a:srgbClr val="0F283E"/>
                      </a:solidFill>
                      <a:latin typeface="Open Sans Light"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4-E672-4DFE-932B-1A8D883856C2}"/>
                </c:ext>
              </c:extLst>
            </c:dLbl>
            <c:dLbl>
              <c:idx val="5"/>
              <c:numFmt formatCode="#,##0" sourceLinked="0"/>
              <c:spPr/>
              <c:txPr>
                <a:bodyPr/>
                <a:lstStyle/>
                <a:p>
                  <a:pPr>
                    <a:defRPr sz="1000" b="0" smtId="4294967295">
                      <a:solidFill>
                        <a:srgbClr val="0F283E"/>
                      </a:solidFill>
                      <a:latin typeface="Open Sans Light"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5-E672-4DFE-932B-1A8D883856C2}"/>
                </c:ext>
              </c:extLst>
            </c:dLbl>
            <c:dLbl>
              <c:idx val="6"/>
              <c:numFmt formatCode="#,##0" sourceLinked="0"/>
              <c:spPr/>
              <c:txPr>
                <a:bodyPr/>
                <a:lstStyle/>
                <a:p>
                  <a:pPr>
                    <a:defRPr sz="1000" b="0" smtId="4294967295">
                      <a:solidFill>
                        <a:srgbClr val="0F283E"/>
                      </a:solidFill>
                      <a:latin typeface="Open Sans Light"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6-E672-4DFE-932B-1A8D883856C2}"/>
                </c:ext>
              </c:extLst>
            </c:dLbl>
            <c:dLbl>
              <c:idx val="7"/>
              <c:numFmt formatCode="#,##0" sourceLinked="0"/>
              <c:spPr/>
              <c:txPr>
                <a:bodyPr/>
                <a:lstStyle/>
                <a:p>
                  <a:pPr>
                    <a:defRPr sz="1000" b="0" smtId="4294967295">
                      <a:solidFill>
                        <a:srgbClr val="0F283E"/>
                      </a:solidFill>
                      <a:latin typeface="Open Sans Light"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7-E672-4DFE-932B-1A8D883856C2}"/>
                </c:ext>
              </c:extLst>
            </c:dLbl>
            <c:dLbl>
              <c:idx val="8"/>
              <c:numFmt formatCode="#,##0" sourceLinked="0"/>
              <c:spPr/>
              <c:txPr>
                <a:bodyPr/>
                <a:lstStyle/>
                <a:p>
                  <a:pPr>
                    <a:defRPr sz="1000" b="0" smtId="4294967295">
                      <a:solidFill>
                        <a:srgbClr val="0F283E"/>
                      </a:solidFill>
                      <a:latin typeface="Open Sans Light"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8-E672-4DFE-932B-1A8D883856C2}"/>
                </c:ext>
              </c:extLst>
            </c:dLbl>
            <c:dLbl>
              <c:idx val="9"/>
              <c:numFmt formatCode="#,##0" sourceLinked="0"/>
              <c:spPr/>
              <c:txPr>
                <a:bodyPr/>
                <a:lstStyle/>
                <a:p>
                  <a:pPr>
                    <a:defRPr sz="1000" b="0" smtId="4294967295">
                      <a:solidFill>
                        <a:srgbClr val="0F283E"/>
                      </a:solidFill>
                      <a:latin typeface="Open Sans Light"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9-E672-4DFE-932B-1A8D883856C2}"/>
                </c:ext>
              </c:extLst>
            </c:dLbl>
            <c:dLbl>
              <c:idx val="10"/>
              <c:numFmt formatCode="#,##0" sourceLinked="0"/>
              <c:spPr/>
              <c:txPr>
                <a:bodyPr/>
                <a:lstStyle/>
                <a:p>
                  <a:pPr>
                    <a:defRPr sz="1000" b="0" smtId="4294967295">
                      <a:solidFill>
                        <a:srgbClr val="0F283E"/>
                      </a:solidFill>
                      <a:latin typeface="Open Sans Light"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A-E672-4DFE-932B-1A8D883856C2}"/>
                </c:ext>
              </c:extLst>
            </c:dLbl>
            <c:dLbl>
              <c:idx val="11"/>
              <c:numFmt formatCode="#,##0" sourceLinked="0"/>
              <c:spPr/>
              <c:txPr>
                <a:bodyPr/>
                <a:lstStyle/>
                <a:p>
                  <a:pPr>
                    <a:defRPr sz="1000" b="0" smtId="4294967295">
                      <a:solidFill>
                        <a:srgbClr val="0F283E"/>
                      </a:solidFill>
                      <a:latin typeface="Open Sans Light"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B-E672-4DFE-932B-1A8D883856C2}"/>
                </c:ext>
              </c:extLst>
            </c:dLbl>
            <c:dLbl>
              <c:idx val="12"/>
              <c:numFmt formatCode="#,##0" sourceLinked="0"/>
              <c:spPr/>
              <c:txPr>
                <a:bodyPr/>
                <a:lstStyle/>
                <a:p>
                  <a:pPr>
                    <a:defRPr sz="1000" b="0" smtId="4294967295">
                      <a:solidFill>
                        <a:srgbClr val="0F283E"/>
                      </a:solidFill>
                      <a:latin typeface="Open Sans Light"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C-E672-4DFE-932B-1A8D883856C2}"/>
                </c:ext>
              </c:extLst>
            </c:dLbl>
            <c:dLbl>
              <c:idx val="13"/>
              <c:numFmt formatCode="#,##0" sourceLinked="0"/>
              <c:spPr/>
              <c:txPr>
                <a:bodyPr/>
                <a:lstStyle/>
                <a:p>
                  <a:pPr>
                    <a:defRPr sz="1000" b="0" smtId="4294967295">
                      <a:solidFill>
                        <a:srgbClr val="0F283E"/>
                      </a:solidFill>
                      <a:latin typeface="Open Sans Light"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D-E672-4DFE-932B-1A8D883856C2}"/>
                </c:ext>
              </c:extLst>
            </c:dLbl>
            <c:dLbl>
              <c:idx val="14"/>
              <c:numFmt formatCode="#,##0.00" sourceLinked="0"/>
              <c:spPr/>
              <c:txPr>
                <a:bodyPr/>
                <a:lstStyle/>
                <a:p>
                  <a:pPr>
                    <a:defRPr sz="1000" b="0" smtId="4294967295">
                      <a:solidFill>
                        <a:srgbClr val="0F283E"/>
                      </a:solidFill>
                      <a:latin typeface="Open Sans Light"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E-E672-4DFE-932B-1A8D883856C2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800" b="0" smtId="4294967295">
                    <a:solidFill>
                      <a:srgbClr val="0F283E"/>
                    </a:solidFill>
                    <a:latin typeface="Open Sans Light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Sheet1!$A$2:$A$16</c:f>
              <c:strCache>
                <c:ptCount val="15"/>
                <c:pt idx="0">
                  <c:v>Apollo (10/18)</c:v>
                </c:pt>
                <c:pt idx="1">
                  <c:v>People Data Labs (10/19)</c:v>
                </c:pt>
                <c:pt idx="2">
                  <c:v>Yahoo (2013, revealed 12/16)*</c:v>
                </c:pt>
                <c:pt idx="3">
                  <c:v>River City Media (5/17)</c:v>
                </c:pt>
                <c:pt idx="4">
                  <c:v>Aadhaar (3/18)</c:v>
                </c:pt>
                <c:pt idx="5">
                  <c:v>Aadhaar (1/18)</c:v>
                </c:pt>
                <c:pt idx="6">
                  <c:v>First American Financial Corporation (5/19)</c:v>
                </c:pt>
                <c:pt idx="7">
                  <c:v>Spambot (8/17)</c:v>
                </c:pt>
                <c:pt idx="8">
                  <c:v>Yahoo (2014, revealed 9/16)**</c:v>
                </c:pt>
                <c:pt idx="9">
                  <c:v>Facebook (9/2019)</c:v>
                </c:pt>
                <c:pt idx="10">
                  <c:v>Friend Finder Network (11/16)</c:v>
                </c:pt>
                <c:pt idx="11">
                  <c:v>Marriott Hotels (11/18)</c:v>
                </c:pt>
                <c:pt idx="12">
                  <c:v>OxyData (2019)</c:v>
                </c:pt>
                <c:pt idx="13">
                  <c:v>Twitter (5/18)</c:v>
                </c:pt>
                <c:pt idx="14">
                  <c:v>Indian Jobseekers (5/19)</c:v>
                </c:pt>
              </c:strCache>
            </c:strRef>
          </c:cat>
          <c:val>
            <c:numRef>
              <c:f>Sheet1!$B$2:$B$16</c:f>
              <c:numCache>
                <c:formatCode>General</c:formatCode>
                <c:ptCount val="15"/>
                <c:pt idx="0">
                  <c:v>9000</c:v>
                </c:pt>
                <c:pt idx="1">
                  <c:v>3000</c:v>
                </c:pt>
                <c:pt idx="2">
                  <c:v>3000</c:v>
                </c:pt>
                <c:pt idx="3">
                  <c:v>1370</c:v>
                </c:pt>
                <c:pt idx="4">
                  <c:v>1100</c:v>
                </c:pt>
                <c:pt idx="5">
                  <c:v>1000</c:v>
                </c:pt>
                <c:pt idx="6">
                  <c:v>885</c:v>
                </c:pt>
                <c:pt idx="7">
                  <c:v>711</c:v>
                </c:pt>
                <c:pt idx="8">
                  <c:v>500</c:v>
                </c:pt>
                <c:pt idx="9">
                  <c:v>419</c:v>
                </c:pt>
                <c:pt idx="10">
                  <c:v>412</c:v>
                </c:pt>
                <c:pt idx="11">
                  <c:v>383</c:v>
                </c:pt>
                <c:pt idx="12">
                  <c:v>380</c:v>
                </c:pt>
                <c:pt idx="13">
                  <c:v>330</c:v>
                </c:pt>
                <c:pt idx="14">
                  <c:v>275.27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F-E672-4DFE-932B-1A8D883856C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80"/>
        <c:overlap val="-30"/>
        <c:axId val="67451136"/>
        <c:axId val="66437120"/>
      </c:barChart>
      <c:catAx>
        <c:axId val="67451136"/>
        <c:scaling>
          <c:orientation val="maxMin"/>
        </c:scaling>
        <c:delete val="0"/>
        <c:axPos val="l"/>
        <c:numFmt formatCode="General" sourceLinked="1"/>
        <c:majorTickMark val="none"/>
        <c:minorTickMark val="none"/>
        <c:tickLblPos val="low"/>
        <c:spPr>
          <a:ln w="25400">
            <a:solidFill>
              <a:srgbClr val="2F2F2F"/>
            </a:solidFill>
          </a:ln>
        </c:spPr>
        <c:txPr>
          <a:bodyPr/>
          <a:lstStyle/>
          <a:p>
            <a:pPr>
              <a:defRPr sz="1000" b="0" smtId="4294967295">
                <a:solidFill>
                  <a:srgbClr val="0F283E"/>
                </a:solidFill>
                <a:latin typeface="Open Sans Light"/>
              </a:defRPr>
            </a:pPr>
            <a:endParaRPr lang="en-US"/>
          </a:p>
        </c:txPr>
        <c:crossAx val="66437120"/>
        <c:crosses val="autoZero"/>
        <c:auto val="0"/>
        <c:lblAlgn val="ctr"/>
        <c:lblOffset val="100"/>
        <c:noMultiLvlLbl val="0"/>
      </c:catAx>
      <c:valAx>
        <c:axId val="66437120"/>
        <c:scaling>
          <c:orientation val="minMax"/>
          <c:min val="0"/>
        </c:scaling>
        <c:delete val="0"/>
        <c:axPos val="t"/>
        <c:majorGridlines>
          <c:spPr>
            <a:ln>
              <a:solidFill>
                <a:srgbClr val="2F2F2F"/>
              </a:solidFill>
              <a:prstDash val="dot"/>
            </a:ln>
          </c:spPr>
        </c:majorGridlines>
        <c:numFmt formatCode="General" sourceLinked="1"/>
        <c:majorTickMark val="none"/>
        <c:minorTickMark val="none"/>
        <c:tickLblPos val="nextTo"/>
        <c:spPr>
          <a:ln>
            <a:noFill/>
          </a:ln>
        </c:spPr>
        <c:txPr>
          <a:bodyPr/>
          <a:lstStyle/>
          <a:p>
            <a:pPr>
              <a:defRPr sz="1000" b="0" smtId="4294967295">
                <a:solidFill>
                  <a:srgbClr val="0F283E"/>
                </a:solidFill>
                <a:latin typeface="Open Sans Light"/>
              </a:defRPr>
            </a:pPr>
            <a:endParaRPr lang="en-US"/>
          </a:p>
        </c:txPr>
        <c:crossAx val="67451136"/>
        <c:crosses val="autoZero"/>
        <c:crossBetween val="between"/>
      </c:valAx>
    </c:plotArea>
    <c:plotVisOnly val="1"/>
    <c:dispBlanksAs val="zero"/>
    <c:showDLblsOverMax val="1"/>
  </c:chart>
  <c:txPr>
    <a:bodyPr/>
    <a:lstStyle/>
    <a:p>
      <a:pPr>
        <a:defRPr sz="1800" smtId="4294967295"/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7"/>
    </mc:Choice>
    <mc:Fallback>
      <c:style val="7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/>
              <a:t>Verizon Data Breach Investigation Report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Tabelle1!$B$1</c:f>
              <c:strCache>
                <c:ptCount val="1"/>
                <c:pt idx="0">
                  <c:v>Datenreihe 1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dPt>
            <c:idx val="1"/>
            <c:invertIfNegative val="0"/>
            <c:bubble3D val="0"/>
            <c:spPr>
              <a:solidFill>
                <a:srgbClr val="FF000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0-2E31-433E-8BD7-2262F77850D8}"/>
              </c:ext>
            </c:extLst>
          </c:dPt>
          <c:cat>
            <c:strRef>
              <c:f>Tabelle1!$A$2:$A$6</c:f>
              <c:strCache>
                <c:ptCount val="5"/>
                <c:pt idx="0">
                  <c:v>86% of breaches were financially motivated</c:v>
                </c:pt>
                <c:pt idx="1">
                  <c:v>Web applications were involved in 43% of breaches</c:v>
                </c:pt>
                <c:pt idx="2">
                  <c:v>37% of breaches stole or used credentials</c:v>
                </c:pt>
                <c:pt idx="3">
                  <c:v>72% of breaches involved large business victims</c:v>
                </c:pt>
                <c:pt idx="4">
                  <c:v>81% of breaches were contained in days or less</c:v>
                </c:pt>
              </c:strCache>
            </c:strRef>
          </c:cat>
          <c:val>
            <c:numRef>
              <c:f>Tabelle1!$B$2:$B$6</c:f>
              <c:numCache>
                <c:formatCode>General</c:formatCode>
                <c:ptCount val="5"/>
                <c:pt idx="0">
                  <c:v>0.86</c:v>
                </c:pt>
                <c:pt idx="1">
                  <c:v>0.43</c:v>
                </c:pt>
                <c:pt idx="2">
                  <c:v>0.37</c:v>
                </c:pt>
                <c:pt idx="3">
                  <c:v>0.72</c:v>
                </c:pt>
                <c:pt idx="4">
                  <c:v>0.81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C5F-4A79-A8E9-BEFDFA50FAA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1683176080"/>
        <c:axId val="1053925344"/>
      </c:barChart>
      <c:catAx>
        <c:axId val="1683176080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053925344"/>
        <c:crosses val="autoZero"/>
        <c:auto val="1"/>
        <c:lblAlgn val="ctr"/>
        <c:lblOffset val="100"/>
        <c:noMultiLvlLbl val="0"/>
      </c:catAx>
      <c:valAx>
        <c:axId val="1053925344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68317608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withinLinear" id="18">
  <a:schemeClr val="accent5"/>
</cs:colorStyle>
</file>

<file path=ppt/charts/style1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0B8AA3B-8AB7-425C-B44D-A0CA0542345A}" type="doc">
      <dgm:prSet loTypeId="urn:microsoft.com/office/officeart/2005/8/layout/pyramid1" loCatId="pyramid" qsTypeId="urn:microsoft.com/office/officeart/2005/8/quickstyle/simple1" qsCatId="simple" csTypeId="urn:microsoft.com/office/officeart/2005/8/colors/accent0_1" csCatId="mainScheme" phldr="1"/>
      <dgm:spPr/>
    </dgm:pt>
    <dgm:pt modelId="{2C483B24-DDE5-4960-89E4-C93D18A58B0E}">
      <dgm:prSet phldrT="[Text]" custT="1"/>
      <dgm:spPr/>
      <dgm:t>
        <a:bodyPr/>
        <a:lstStyle/>
        <a:p>
          <a:r>
            <a:rPr lang="en-US" sz="1400" dirty="0"/>
            <a:t>Security tools</a:t>
          </a:r>
        </a:p>
      </dgm:t>
    </dgm:pt>
    <dgm:pt modelId="{DA1656CB-37A8-465B-8E38-D8C369A271F9}" type="parTrans" cxnId="{60736C92-8281-4779-99F2-BE06C2A8D3FD}">
      <dgm:prSet/>
      <dgm:spPr/>
      <dgm:t>
        <a:bodyPr/>
        <a:lstStyle/>
        <a:p>
          <a:endParaRPr lang="en-US"/>
        </a:p>
      </dgm:t>
    </dgm:pt>
    <dgm:pt modelId="{03AA3E8E-85DA-4307-9625-E6BD9BE0D38C}" type="sibTrans" cxnId="{60736C92-8281-4779-99F2-BE06C2A8D3FD}">
      <dgm:prSet/>
      <dgm:spPr/>
      <dgm:t>
        <a:bodyPr/>
        <a:lstStyle/>
        <a:p>
          <a:endParaRPr lang="en-US"/>
        </a:p>
      </dgm:t>
    </dgm:pt>
    <dgm:pt modelId="{F6D806EA-4583-4CF9-9AD3-A69A83C25E94}">
      <dgm:prSet phldrT="[Text]" custT="1"/>
      <dgm:spPr/>
      <dgm:t>
        <a:bodyPr/>
        <a:lstStyle/>
        <a:p>
          <a:r>
            <a:rPr lang="en-US" sz="1400" dirty="0"/>
            <a:t>Knowledge: security training</a:t>
          </a:r>
        </a:p>
      </dgm:t>
    </dgm:pt>
    <dgm:pt modelId="{55B1E651-98C8-4309-8C8C-DBB32C6235B7}" type="parTrans" cxnId="{152060C2-96A4-45DF-91F4-81BD42AEB8D7}">
      <dgm:prSet/>
      <dgm:spPr/>
      <dgm:t>
        <a:bodyPr/>
        <a:lstStyle/>
        <a:p>
          <a:endParaRPr lang="en-US"/>
        </a:p>
      </dgm:t>
    </dgm:pt>
    <dgm:pt modelId="{226FE52C-512B-4CD8-9A5A-0B3629487B1B}" type="sibTrans" cxnId="{152060C2-96A4-45DF-91F4-81BD42AEB8D7}">
      <dgm:prSet/>
      <dgm:spPr/>
      <dgm:t>
        <a:bodyPr/>
        <a:lstStyle/>
        <a:p>
          <a:endParaRPr lang="en-US"/>
        </a:p>
      </dgm:t>
    </dgm:pt>
    <dgm:pt modelId="{3207E527-0F13-49AC-AE7E-03A514D48DB9}">
      <dgm:prSet phldrT="[Text]" custT="1"/>
      <dgm:spPr/>
      <dgm:t>
        <a:bodyPr/>
        <a:lstStyle/>
        <a:p>
          <a:r>
            <a:rPr lang="en-US" sz="1600" dirty="0"/>
            <a:t>Culture: caring about security</a:t>
          </a:r>
        </a:p>
      </dgm:t>
    </dgm:pt>
    <dgm:pt modelId="{54D106ED-59B0-494F-829D-CCF480511412}" type="parTrans" cxnId="{A4DB252F-5D10-4593-A55B-C522BA7D4597}">
      <dgm:prSet/>
      <dgm:spPr/>
      <dgm:t>
        <a:bodyPr/>
        <a:lstStyle/>
        <a:p>
          <a:endParaRPr lang="en-US"/>
        </a:p>
      </dgm:t>
    </dgm:pt>
    <dgm:pt modelId="{A8AB2E14-4074-4032-8DBA-B6488EBDA83A}" type="sibTrans" cxnId="{A4DB252F-5D10-4593-A55B-C522BA7D4597}">
      <dgm:prSet/>
      <dgm:spPr/>
      <dgm:t>
        <a:bodyPr/>
        <a:lstStyle/>
        <a:p>
          <a:endParaRPr lang="en-US"/>
        </a:p>
      </dgm:t>
    </dgm:pt>
    <dgm:pt modelId="{F0F50695-7B2F-4723-8026-94AE654DE935}" type="pres">
      <dgm:prSet presAssocID="{D0B8AA3B-8AB7-425C-B44D-A0CA0542345A}" presName="Name0" presStyleCnt="0">
        <dgm:presLayoutVars>
          <dgm:dir/>
          <dgm:animLvl val="lvl"/>
          <dgm:resizeHandles val="exact"/>
        </dgm:presLayoutVars>
      </dgm:prSet>
      <dgm:spPr/>
    </dgm:pt>
    <dgm:pt modelId="{C5615FF4-295C-4418-BA80-AC0A83A83E79}" type="pres">
      <dgm:prSet presAssocID="{2C483B24-DDE5-4960-89E4-C93D18A58B0E}" presName="Name8" presStyleCnt="0"/>
      <dgm:spPr/>
    </dgm:pt>
    <dgm:pt modelId="{EBB248CD-67CD-4A59-81C4-F7BDEE0BCC7A}" type="pres">
      <dgm:prSet presAssocID="{2C483B24-DDE5-4960-89E4-C93D18A58B0E}" presName="level" presStyleLbl="node1" presStyleIdx="0" presStyleCnt="3">
        <dgm:presLayoutVars>
          <dgm:chMax val="1"/>
          <dgm:bulletEnabled val="1"/>
        </dgm:presLayoutVars>
      </dgm:prSet>
      <dgm:spPr/>
    </dgm:pt>
    <dgm:pt modelId="{A0C9420C-D65F-4A3E-8D93-C88C3259A821}" type="pres">
      <dgm:prSet presAssocID="{2C483B24-DDE5-4960-89E4-C93D18A58B0E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E6B75563-0621-497D-ABF9-E11E89DC1F8D}" type="pres">
      <dgm:prSet presAssocID="{F6D806EA-4583-4CF9-9AD3-A69A83C25E94}" presName="Name8" presStyleCnt="0"/>
      <dgm:spPr/>
    </dgm:pt>
    <dgm:pt modelId="{272888DD-A328-46A9-B9DD-252F28F684E8}" type="pres">
      <dgm:prSet presAssocID="{F6D806EA-4583-4CF9-9AD3-A69A83C25E94}" presName="level" presStyleLbl="node1" presStyleIdx="1" presStyleCnt="3">
        <dgm:presLayoutVars>
          <dgm:chMax val="1"/>
          <dgm:bulletEnabled val="1"/>
        </dgm:presLayoutVars>
      </dgm:prSet>
      <dgm:spPr/>
    </dgm:pt>
    <dgm:pt modelId="{67CE1D53-61B2-42BE-A3BB-B1FDBF0C0D62}" type="pres">
      <dgm:prSet presAssocID="{F6D806EA-4583-4CF9-9AD3-A69A83C25E94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5DEDACA3-7B5F-4DE3-A974-2EC48BF53ECE}" type="pres">
      <dgm:prSet presAssocID="{3207E527-0F13-49AC-AE7E-03A514D48DB9}" presName="Name8" presStyleCnt="0"/>
      <dgm:spPr/>
    </dgm:pt>
    <dgm:pt modelId="{866D29E9-D55B-44FE-B5C6-596A11B8F4FD}" type="pres">
      <dgm:prSet presAssocID="{3207E527-0F13-49AC-AE7E-03A514D48DB9}" presName="level" presStyleLbl="node1" presStyleIdx="2" presStyleCnt="3">
        <dgm:presLayoutVars>
          <dgm:chMax val="1"/>
          <dgm:bulletEnabled val="1"/>
        </dgm:presLayoutVars>
      </dgm:prSet>
      <dgm:spPr/>
    </dgm:pt>
    <dgm:pt modelId="{76D7AE22-7FD0-413A-B331-CC8E0295F665}" type="pres">
      <dgm:prSet presAssocID="{3207E527-0F13-49AC-AE7E-03A514D48DB9}" presName="levelTx" presStyleLbl="revTx" presStyleIdx="0" presStyleCnt="0">
        <dgm:presLayoutVars>
          <dgm:chMax val="1"/>
          <dgm:bulletEnabled val="1"/>
        </dgm:presLayoutVars>
      </dgm:prSet>
      <dgm:spPr/>
    </dgm:pt>
  </dgm:ptLst>
  <dgm:cxnLst>
    <dgm:cxn modelId="{2A8C6129-80D8-469D-A3E3-92ED89497D3D}" type="presOf" srcId="{3207E527-0F13-49AC-AE7E-03A514D48DB9}" destId="{866D29E9-D55B-44FE-B5C6-596A11B8F4FD}" srcOrd="0" destOrd="0" presId="urn:microsoft.com/office/officeart/2005/8/layout/pyramid1"/>
    <dgm:cxn modelId="{A4DB252F-5D10-4593-A55B-C522BA7D4597}" srcId="{D0B8AA3B-8AB7-425C-B44D-A0CA0542345A}" destId="{3207E527-0F13-49AC-AE7E-03A514D48DB9}" srcOrd="2" destOrd="0" parTransId="{54D106ED-59B0-494F-829D-CCF480511412}" sibTransId="{A8AB2E14-4074-4032-8DBA-B6488EBDA83A}"/>
    <dgm:cxn modelId="{60190184-D5A8-4CE6-B34A-B9A6CF399CF0}" type="presOf" srcId="{3207E527-0F13-49AC-AE7E-03A514D48DB9}" destId="{76D7AE22-7FD0-413A-B331-CC8E0295F665}" srcOrd="1" destOrd="0" presId="urn:microsoft.com/office/officeart/2005/8/layout/pyramid1"/>
    <dgm:cxn modelId="{60736C92-8281-4779-99F2-BE06C2A8D3FD}" srcId="{D0B8AA3B-8AB7-425C-B44D-A0CA0542345A}" destId="{2C483B24-DDE5-4960-89E4-C93D18A58B0E}" srcOrd="0" destOrd="0" parTransId="{DA1656CB-37A8-465B-8E38-D8C369A271F9}" sibTransId="{03AA3E8E-85DA-4307-9625-E6BD9BE0D38C}"/>
    <dgm:cxn modelId="{6B9DF3A6-9C20-4019-9DA0-28C410C48632}" type="presOf" srcId="{2C483B24-DDE5-4960-89E4-C93D18A58B0E}" destId="{A0C9420C-D65F-4A3E-8D93-C88C3259A821}" srcOrd="1" destOrd="0" presId="urn:microsoft.com/office/officeart/2005/8/layout/pyramid1"/>
    <dgm:cxn modelId="{152060C2-96A4-45DF-91F4-81BD42AEB8D7}" srcId="{D0B8AA3B-8AB7-425C-B44D-A0CA0542345A}" destId="{F6D806EA-4583-4CF9-9AD3-A69A83C25E94}" srcOrd="1" destOrd="0" parTransId="{55B1E651-98C8-4309-8C8C-DBB32C6235B7}" sibTransId="{226FE52C-512B-4CD8-9A5A-0B3629487B1B}"/>
    <dgm:cxn modelId="{34DC37E1-5124-43CF-832A-CA739DA57A4F}" type="presOf" srcId="{F6D806EA-4583-4CF9-9AD3-A69A83C25E94}" destId="{272888DD-A328-46A9-B9DD-252F28F684E8}" srcOrd="0" destOrd="0" presId="urn:microsoft.com/office/officeart/2005/8/layout/pyramid1"/>
    <dgm:cxn modelId="{F03D8DF9-3A07-42FC-B1E6-F853DC80BE0D}" type="presOf" srcId="{D0B8AA3B-8AB7-425C-B44D-A0CA0542345A}" destId="{F0F50695-7B2F-4723-8026-94AE654DE935}" srcOrd="0" destOrd="0" presId="urn:microsoft.com/office/officeart/2005/8/layout/pyramid1"/>
    <dgm:cxn modelId="{C6BCA3FA-8386-415E-BF36-6032E85E7353}" type="presOf" srcId="{2C483B24-DDE5-4960-89E4-C93D18A58B0E}" destId="{EBB248CD-67CD-4A59-81C4-F7BDEE0BCC7A}" srcOrd="0" destOrd="0" presId="urn:microsoft.com/office/officeart/2005/8/layout/pyramid1"/>
    <dgm:cxn modelId="{657A54FB-2662-4F59-A6AD-0B8769284486}" type="presOf" srcId="{F6D806EA-4583-4CF9-9AD3-A69A83C25E94}" destId="{67CE1D53-61B2-42BE-A3BB-B1FDBF0C0D62}" srcOrd="1" destOrd="0" presId="urn:microsoft.com/office/officeart/2005/8/layout/pyramid1"/>
    <dgm:cxn modelId="{D8352BBA-A48D-403D-8099-CB122221F640}" type="presParOf" srcId="{F0F50695-7B2F-4723-8026-94AE654DE935}" destId="{C5615FF4-295C-4418-BA80-AC0A83A83E79}" srcOrd="0" destOrd="0" presId="urn:microsoft.com/office/officeart/2005/8/layout/pyramid1"/>
    <dgm:cxn modelId="{08325FBA-4B81-4B02-AD00-60526B355999}" type="presParOf" srcId="{C5615FF4-295C-4418-BA80-AC0A83A83E79}" destId="{EBB248CD-67CD-4A59-81C4-F7BDEE0BCC7A}" srcOrd="0" destOrd="0" presId="urn:microsoft.com/office/officeart/2005/8/layout/pyramid1"/>
    <dgm:cxn modelId="{9D0B1586-7A94-4038-A131-67DC2B8FE043}" type="presParOf" srcId="{C5615FF4-295C-4418-BA80-AC0A83A83E79}" destId="{A0C9420C-D65F-4A3E-8D93-C88C3259A821}" srcOrd="1" destOrd="0" presId="urn:microsoft.com/office/officeart/2005/8/layout/pyramid1"/>
    <dgm:cxn modelId="{94878D68-C0CA-43C0-A58F-561DCE513A9F}" type="presParOf" srcId="{F0F50695-7B2F-4723-8026-94AE654DE935}" destId="{E6B75563-0621-497D-ABF9-E11E89DC1F8D}" srcOrd="1" destOrd="0" presId="urn:microsoft.com/office/officeart/2005/8/layout/pyramid1"/>
    <dgm:cxn modelId="{4514529E-C0A9-4DA9-B1E4-C4C798E9E093}" type="presParOf" srcId="{E6B75563-0621-497D-ABF9-E11E89DC1F8D}" destId="{272888DD-A328-46A9-B9DD-252F28F684E8}" srcOrd="0" destOrd="0" presId="urn:microsoft.com/office/officeart/2005/8/layout/pyramid1"/>
    <dgm:cxn modelId="{82960579-7D8D-47D5-BFA9-FD7272F289C3}" type="presParOf" srcId="{E6B75563-0621-497D-ABF9-E11E89DC1F8D}" destId="{67CE1D53-61B2-42BE-A3BB-B1FDBF0C0D62}" srcOrd="1" destOrd="0" presId="urn:microsoft.com/office/officeart/2005/8/layout/pyramid1"/>
    <dgm:cxn modelId="{6FD8664A-4CCF-4AA6-AFE9-D28FEB33379E}" type="presParOf" srcId="{F0F50695-7B2F-4723-8026-94AE654DE935}" destId="{5DEDACA3-7B5F-4DE3-A974-2EC48BF53ECE}" srcOrd="2" destOrd="0" presId="urn:microsoft.com/office/officeart/2005/8/layout/pyramid1"/>
    <dgm:cxn modelId="{10B72574-4174-423D-B7AD-F9544B417D2D}" type="presParOf" srcId="{5DEDACA3-7B5F-4DE3-A974-2EC48BF53ECE}" destId="{866D29E9-D55B-44FE-B5C6-596A11B8F4FD}" srcOrd="0" destOrd="0" presId="urn:microsoft.com/office/officeart/2005/8/layout/pyramid1"/>
    <dgm:cxn modelId="{B9BA2F66-DACB-4BF0-997F-90F5E62664EB}" type="presParOf" srcId="{5DEDACA3-7B5F-4DE3-A974-2EC48BF53ECE}" destId="{76D7AE22-7FD0-413A-B331-CC8E0295F665}" srcOrd="1" destOrd="0" presId="urn:microsoft.com/office/officeart/2005/8/layout/pyramid1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BB248CD-67CD-4A59-81C4-F7BDEE0BCC7A}">
      <dsp:nvSpPr>
        <dsp:cNvPr id="0" name=""/>
        <dsp:cNvSpPr/>
      </dsp:nvSpPr>
      <dsp:spPr>
        <a:xfrm>
          <a:off x="994626" y="0"/>
          <a:ext cx="994626" cy="711089"/>
        </a:xfrm>
        <a:prstGeom prst="trapezoid">
          <a:avLst>
            <a:gd name="adj" fmla="val 69937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Security tools</a:t>
          </a:r>
        </a:p>
      </dsp:txBody>
      <dsp:txXfrm>
        <a:off x="994626" y="0"/>
        <a:ext cx="994626" cy="711089"/>
      </dsp:txXfrm>
    </dsp:sp>
    <dsp:sp modelId="{272888DD-A328-46A9-B9DD-252F28F684E8}">
      <dsp:nvSpPr>
        <dsp:cNvPr id="0" name=""/>
        <dsp:cNvSpPr/>
      </dsp:nvSpPr>
      <dsp:spPr>
        <a:xfrm>
          <a:off x="497313" y="711089"/>
          <a:ext cx="1989253" cy="711089"/>
        </a:xfrm>
        <a:prstGeom prst="trapezoid">
          <a:avLst>
            <a:gd name="adj" fmla="val 69937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Knowledge: security training</a:t>
          </a:r>
        </a:p>
      </dsp:txBody>
      <dsp:txXfrm>
        <a:off x="845432" y="711089"/>
        <a:ext cx="1293014" cy="711089"/>
      </dsp:txXfrm>
    </dsp:sp>
    <dsp:sp modelId="{866D29E9-D55B-44FE-B5C6-596A11B8F4FD}">
      <dsp:nvSpPr>
        <dsp:cNvPr id="0" name=""/>
        <dsp:cNvSpPr/>
      </dsp:nvSpPr>
      <dsp:spPr>
        <a:xfrm>
          <a:off x="0" y="1422179"/>
          <a:ext cx="2983880" cy="711089"/>
        </a:xfrm>
        <a:prstGeom prst="trapezoid">
          <a:avLst>
            <a:gd name="adj" fmla="val 69937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Culture: caring about security</a:t>
          </a:r>
        </a:p>
      </dsp:txBody>
      <dsp:txXfrm>
        <a:off x="522178" y="1422179"/>
        <a:ext cx="1939522" cy="71108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1">
  <dgm:title val=""/>
  <dgm:desc val=""/>
  <dgm:catLst>
    <dgm:cat type="pyramid" pri="1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linDir" val="fromB"/>
          <dgm:param type="txDir" val="fromT"/>
          <dgm:param type="pyraAcctPos" val="aft"/>
          <dgm:param type="pyraAcctTxMar" val="step"/>
          <dgm:param type="pyraAcctBkgdNode" val="acctBkgd"/>
          <dgm:param type="pyraAcctTxNode" val="acctTx"/>
          <dgm:param type="pyraLvlNode" val="level"/>
        </dgm:alg>
      </dgm:if>
      <dgm:else name="Name3">
        <dgm:alg type="pyra">
          <dgm:param type="linDir" val="fromB"/>
          <dgm:param type="txDir" val="fromT"/>
          <dgm:param type="pyraAcctPos" val="bef"/>
          <dgm:param type="pyraAcctTxMar" val="step"/>
          <dgm:param type="pyraAcctBkgdNode" val="acctBkgd"/>
          <dgm:param type="pyraAcctTxNode" val="acctTx"/>
          <dgm:param type="pyraLvlNode" val="level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757679" y="131679"/>
            <a:ext cx="5040820" cy="3553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0" tIns="49521" rIns="99040" bIns="49521" numCol="1" anchor="t" anchorCtr="0" compatLnSpc="1">
            <a:prstTxWarp prst="textNoShape">
              <a:avLst/>
            </a:prstTxWarp>
          </a:bodyPr>
          <a:lstStyle>
            <a:lvl1pPr algn="l" eaLnBrk="0" hangingPunct="0">
              <a:defRPr sz="1300">
                <a:latin typeface="TUM Neue Helvetica 55 Regular" charset="0"/>
                <a:cs typeface="+mn-cs"/>
              </a:defRPr>
            </a:lvl1pPr>
          </a:lstStyle>
          <a:p>
            <a:pPr>
              <a:defRPr/>
            </a:pPr>
            <a:endParaRPr lang="de-DE" dirty="0">
              <a:latin typeface="Arial Unicode MS" pitchFamily="34" charset="-128"/>
            </a:endParaRP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6255018" y="131679"/>
            <a:ext cx="3183676" cy="3553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0" tIns="49521" rIns="99040" bIns="49521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300">
                <a:latin typeface="TUM Neue Helvetica 55 Regular" charset="0"/>
                <a:cs typeface="+mn-cs"/>
              </a:defRPr>
            </a:lvl1pPr>
          </a:lstStyle>
          <a:p>
            <a:pPr>
              <a:defRPr/>
            </a:pPr>
            <a:endParaRPr lang="de-DE" dirty="0">
              <a:latin typeface="Arial Unicode MS" pitchFamily="34" charset="-128"/>
            </a:endParaRPr>
          </a:p>
        </p:txBody>
      </p:sp>
      <p:sp>
        <p:nvSpPr>
          <p:cNvPr id="1434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6743995"/>
            <a:ext cx="4436114" cy="3553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0" tIns="49521" rIns="99040" bIns="49521" numCol="1" anchor="b" anchorCtr="0" compatLnSpc="1">
            <a:prstTxWarp prst="textNoShape">
              <a:avLst/>
            </a:prstTxWarp>
          </a:bodyPr>
          <a:lstStyle>
            <a:lvl1pPr algn="l" eaLnBrk="0" hangingPunct="0">
              <a:defRPr sz="1300">
                <a:latin typeface="TUM Neue Helvetica 55 Regular" charset="0"/>
                <a:cs typeface="+mn-cs"/>
              </a:defRPr>
            </a:lvl1pPr>
          </a:lstStyle>
          <a:p>
            <a:pPr>
              <a:defRPr/>
            </a:pPr>
            <a:endParaRPr lang="de-DE" dirty="0">
              <a:latin typeface="Arial Unicode MS" pitchFamily="34" charset="-128"/>
            </a:endParaRPr>
          </a:p>
        </p:txBody>
      </p:sp>
      <p:sp>
        <p:nvSpPr>
          <p:cNvPr id="1434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798500" y="6743995"/>
            <a:ext cx="4436114" cy="3553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0" tIns="49521" rIns="99040" bIns="49521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300">
                <a:latin typeface="TUM Neue Helvetica 55 Regular" charset="0"/>
                <a:cs typeface="+mn-cs"/>
              </a:defRPr>
            </a:lvl1pPr>
          </a:lstStyle>
          <a:p>
            <a:pPr>
              <a:defRPr/>
            </a:pPr>
            <a:fld id="{6F17E718-27D7-4FA6-ACF7-4EB047CCD802}" type="slidenum">
              <a:rPr lang="de-DE">
                <a:latin typeface="Arial Unicode MS" pitchFamily="34" charset="-128"/>
              </a:rPr>
              <a:pPr>
                <a:defRPr/>
              </a:pPr>
              <a:t>‹Nr.›</a:t>
            </a:fld>
            <a:endParaRPr lang="de-DE" dirty="0">
              <a:latin typeface="Arial Unicode MS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79195943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4436114" cy="3553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0" tIns="49521" rIns="99040" bIns="49521" numCol="1" anchor="t" anchorCtr="0" compatLnSpc="1">
            <a:prstTxWarp prst="textNoShape">
              <a:avLst/>
            </a:prstTxWarp>
          </a:bodyPr>
          <a:lstStyle>
            <a:lvl1pPr algn="l" eaLnBrk="0" hangingPunct="0">
              <a:defRPr sz="1300">
                <a:latin typeface="Arial Unicode MS" pitchFamily="34" charset="-128"/>
                <a:cs typeface="+mn-cs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798500" y="0"/>
            <a:ext cx="4436114" cy="3553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0" tIns="49521" rIns="99040" bIns="49521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300">
                <a:latin typeface="Arial Unicode MS" pitchFamily="34" charset="-128"/>
                <a:cs typeface="+mn-cs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297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752725" y="533400"/>
            <a:ext cx="4729163" cy="26606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1364776" y="3372566"/>
            <a:ext cx="7505064" cy="31943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0" tIns="49521" rIns="99040" bIns="4952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dirty="0"/>
              <a:t>Mastertextformat bearbeiten</a:t>
            </a:r>
          </a:p>
          <a:p>
            <a:pPr lvl="1"/>
            <a:r>
              <a:rPr lang="de-DE" noProof="0" dirty="0"/>
              <a:t>Zweite Ebene</a:t>
            </a:r>
          </a:p>
          <a:p>
            <a:pPr lvl="2"/>
            <a:r>
              <a:rPr lang="de-DE" noProof="0" dirty="0"/>
              <a:t>Dritte Ebene</a:t>
            </a:r>
          </a:p>
          <a:p>
            <a:pPr lvl="3"/>
            <a:r>
              <a:rPr lang="de-DE" noProof="0" dirty="0"/>
              <a:t>Vierte Ebene</a:t>
            </a:r>
          </a:p>
          <a:p>
            <a:pPr lvl="4"/>
            <a:r>
              <a:rPr lang="de-DE" noProof="0" dirty="0"/>
              <a:t>Fünfte Ebene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6743995"/>
            <a:ext cx="4436114" cy="3553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0" tIns="49521" rIns="99040" bIns="49521" numCol="1" anchor="b" anchorCtr="0" compatLnSpc="1">
            <a:prstTxWarp prst="textNoShape">
              <a:avLst/>
            </a:prstTxWarp>
          </a:bodyPr>
          <a:lstStyle>
            <a:lvl1pPr algn="l" eaLnBrk="0" hangingPunct="0">
              <a:defRPr sz="1300">
                <a:latin typeface="Arial Unicode MS" pitchFamily="34" charset="-128"/>
                <a:cs typeface="+mn-cs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798500" y="6743995"/>
            <a:ext cx="4436114" cy="3553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0" tIns="49521" rIns="99040" bIns="49521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300">
                <a:latin typeface="Arial Unicode MS" pitchFamily="34" charset="-128"/>
                <a:cs typeface="+mn-cs"/>
              </a:defRPr>
            </a:lvl1pPr>
          </a:lstStyle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13244729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Unicode MS" pitchFamily="34" charset="-128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Unicode MS" pitchFamily="34" charset="-128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Unicode MS" pitchFamily="34" charset="-128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Unicode MS" pitchFamily="34" charset="-128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Unicode MS" pitchFamily="34" charset="-128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2752725" y="533400"/>
            <a:ext cx="4729163" cy="266065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1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81385875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2752725" y="533400"/>
            <a:ext cx="4729163" cy="266065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2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7853765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2752725" y="533400"/>
            <a:ext cx="4729163" cy="266065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8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4132701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2752725" y="533400"/>
            <a:ext cx="4729163" cy="266065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14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5306874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2752725" y="533400"/>
            <a:ext cx="4729163" cy="266065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16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95293053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2752725" y="533400"/>
            <a:ext cx="4729163" cy="266065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18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9199374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5" Type="http://schemas.openxmlformats.org/officeDocument/2006/relationships/hyperlink" Target="http://wwwmatthes.in.tum.de/" TargetMode="External"/><Relationship Id="rId4" Type="http://schemas.openxmlformats.org/officeDocument/2006/relationships/image" Target="../media/image6.gif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Grafik 10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7616" y="2"/>
            <a:ext cx="12192000" cy="6857999"/>
          </a:xfrm>
          <a:prstGeom prst="rect">
            <a:avLst/>
          </a:prstGeom>
        </p:spPr>
      </p:pic>
      <p:sp>
        <p:nvSpPr>
          <p:cNvPr id="10" name="Rechteck 9"/>
          <p:cNvSpPr/>
          <p:nvPr userDrawn="1"/>
        </p:nvSpPr>
        <p:spPr>
          <a:xfrm>
            <a:off x="0" y="0"/>
            <a:ext cx="12192000" cy="4196080"/>
          </a:xfrm>
          <a:prstGeom prst="rect">
            <a:avLst/>
          </a:prstGeom>
          <a:gradFill flip="none" rotWithShape="1">
            <a:gsLst>
              <a:gs pos="23000">
                <a:schemeClr val="bg1">
                  <a:alpha val="85000"/>
                </a:schemeClr>
              </a:gs>
              <a:gs pos="93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4000"/>
              </a:lnSpc>
            </a:pPr>
            <a:endParaRPr lang="en-US" dirty="0"/>
          </a:p>
        </p:txBody>
      </p:sp>
      <p:sp>
        <p:nvSpPr>
          <p:cNvPr id="17" name="Titel 1"/>
          <p:cNvSpPr>
            <a:spLocks noGrp="1"/>
          </p:cNvSpPr>
          <p:nvPr>
            <p:ph type="title" hasCustomPrompt="1"/>
          </p:nvPr>
        </p:nvSpPr>
        <p:spPr>
          <a:xfrm>
            <a:off x="431371" y="3538641"/>
            <a:ext cx="11432843" cy="67977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tIns="144000" bIns="72000" anchor="b" anchorCtr="0">
            <a:spAutoFit/>
          </a:bodyPr>
          <a:lstStyle>
            <a:lvl1pPr marL="180000" algn="l">
              <a:defRPr sz="3000" b="0" i="0" baseline="0">
                <a:solidFill>
                  <a:schemeClr val="tx2"/>
                </a:solidFill>
                <a:latin typeface="+mj-lt"/>
                <a:cs typeface="Arial"/>
              </a:defRPr>
            </a:lvl1pPr>
          </a:lstStyle>
          <a:p>
            <a:r>
              <a:rPr lang="en-US" noProof="0" dirty="0"/>
              <a:t>Edit Title</a:t>
            </a:r>
          </a:p>
        </p:txBody>
      </p:sp>
      <p:sp>
        <p:nvSpPr>
          <p:cNvPr id="22" name="Textplatzhalter 4"/>
          <p:cNvSpPr>
            <a:spLocks noGrp="1"/>
          </p:cNvSpPr>
          <p:nvPr>
            <p:ph type="body" sz="quarter" idx="10" hasCustomPrompt="1"/>
          </p:nvPr>
        </p:nvSpPr>
        <p:spPr>
          <a:xfrm>
            <a:off x="431372" y="4211796"/>
            <a:ext cx="11432841" cy="338554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wrap="square">
            <a:spAutoFit/>
          </a:bodyPr>
          <a:lstStyle>
            <a:lvl1pPr marL="180000" indent="0">
              <a:buFontTx/>
              <a:buNone/>
              <a:defRPr sz="1600" b="0" baseline="0">
                <a:solidFill>
                  <a:schemeClr val="tx1">
                    <a:lumMod val="60000"/>
                    <a:lumOff val="40000"/>
                  </a:schemeClr>
                </a:solidFill>
                <a:latin typeface="+mn-lt"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noProof="0" dirty="0"/>
              <a:t>Presenter, Date, Location</a:t>
            </a:r>
          </a:p>
        </p:txBody>
      </p:sp>
      <p:pic>
        <p:nvPicPr>
          <p:cNvPr id="9" name="Grafik 8"/>
          <p:cNvPicPr>
            <a:picLocks noChangeAspect="1"/>
          </p:cNvPicPr>
          <p:nvPr userDrawn="1"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1371" y="398812"/>
            <a:ext cx="997527" cy="320040"/>
          </a:xfrm>
          <a:prstGeom prst="rect">
            <a:avLst/>
          </a:prstGeom>
        </p:spPr>
      </p:pic>
      <p:pic>
        <p:nvPicPr>
          <p:cNvPr id="12" name="Grafik 11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55861" y="398812"/>
            <a:ext cx="606858" cy="320055"/>
          </a:xfrm>
          <a:prstGeom prst="rect">
            <a:avLst/>
          </a:prstGeom>
        </p:spPr>
      </p:pic>
      <p:sp>
        <p:nvSpPr>
          <p:cNvPr id="25" name="Textfeld 24"/>
          <p:cNvSpPr txBox="1"/>
          <p:nvPr userDrawn="1"/>
        </p:nvSpPr>
        <p:spPr>
          <a:xfrm>
            <a:off x="425454" y="4643381"/>
            <a:ext cx="11438759" cy="122529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txBody>
          <a:bodyPr wrap="square" lIns="252000" tIns="180000" rIns="180000" bIns="180000" rtlCol="0">
            <a:spAutoFit/>
          </a:bodyPr>
          <a:lstStyle/>
          <a:p>
            <a:pPr marL="0" indent="0"/>
            <a:r>
              <a:rPr lang="en-US" sz="1400" b="0" i="0" kern="1200" noProof="1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ea typeface="+mn-ea"/>
                <a:cs typeface="Arial"/>
              </a:rPr>
              <a:t>Chair of</a:t>
            </a:r>
            <a:r>
              <a:rPr lang="en-US" sz="1400" b="0" i="0" kern="1200" baseline="0" noProof="1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ea typeface="+mn-ea"/>
                <a:cs typeface="Arial"/>
              </a:rPr>
              <a:t> </a:t>
            </a:r>
            <a:r>
              <a:rPr lang="en-US" sz="1400" b="0" i="0" kern="1200" noProof="1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ea typeface="+mn-ea"/>
                <a:cs typeface="Arial"/>
              </a:rPr>
              <a:t>Software</a:t>
            </a:r>
            <a:r>
              <a:rPr lang="en-US" sz="1400" b="0" i="0" kern="1200" baseline="0" noProof="1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ea typeface="+mn-ea"/>
                <a:cs typeface="Arial"/>
              </a:rPr>
              <a:t> Engineering for Business Information Systems </a:t>
            </a:r>
            <a:r>
              <a:rPr lang="en-US" sz="1400" b="0" i="0" kern="1200" noProof="1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ea typeface="+mn-ea"/>
                <a:cs typeface="Arial"/>
              </a:rPr>
              <a:t>(sebis) </a:t>
            </a:r>
          </a:p>
          <a:p>
            <a:pPr marL="0" indent="0"/>
            <a:r>
              <a:rPr lang="en-US" sz="1400" b="0" i="0" kern="1200" noProof="1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ea typeface="+mn-ea"/>
                <a:cs typeface="Arial"/>
              </a:rPr>
              <a:t>Faculty of</a:t>
            </a:r>
            <a:r>
              <a:rPr lang="en-US" sz="1400" b="0" i="0" kern="1200" baseline="0" noProof="1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ea typeface="+mn-ea"/>
                <a:cs typeface="Arial"/>
              </a:rPr>
              <a:t> </a:t>
            </a:r>
            <a:r>
              <a:rPr lang="en-US" sz="1400" b="0" i="0" kern="1200" noProof="1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ea typeface="+mn-ea"/>
                <a:cs typeface="Arial"/>
              </a:rPr>
              <a:t>Informatics</a:t>
            </a:r>
          </a:p>
          <a:p>
            <a:pPr marL="0" indent="0"/>
            <a:r>
              <a:rPr lang="en-US" sz="1400" b="0" i="0" kern="1200" noProof="1">
                <a:solidFill>
                  <a:schemeClr val="bg1">
                    <a:lumMod val="50000"/>
                  </a:schemeClr>
                </a:solidFill>
                <a:latin typeface="Arial" charset="0"/>
                <a:ea typeface="+mn-ea"/>
                <a:cs typeface="Arial"/>
              </a:rPr>
              <a:t>Technische</a:t>
            </a:r>
            <a:r>
              <a:rPr lang="en-US" sz="1400" b="0" i="0" kern="1200" baseline="0" noProof="1">
                <a:solidFill>
                  <a:schemeClr val="bg1">
                    <a:lumMod val="50000"/>
                  </a:schemeClr>
                </a:solidFill>
                <a:latin typeface="Arial" charset="0"/>
                <a:ea typeface="+mn-ea"/>
                <a:cs typeface="Arial"/>
              </a:rPr>
              <a:t> Universität München</a:t>
            </a:r>
            <a:endParaRPr lang="en-US" sz="1400" b="0" i="0" kern="1200" noProof="1">
              <a:solidFill>
                <a:schemeClr val="bg1">
                  <a:lumMod val="50000"/>
                </a:schemeClr>
              </a:solidFill>
              <a:latin typeface="Arial" charset="0"/>
              <a:ea typeface="+mn-ea"/>
              <a:cs typeface="Arial"/>
            </a:endParaRPr>
          </a:p>
          <a:p>
            <a:pPr marL="0" indent="0"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1400" b="0" i="0" u="sng" kern="1200" noProof="1">
                <a:solidFill>
                  <a:schemeClr val="bg1">
                    <a:lumMod val="50000"/>
                  </a:schemeClr>
                </a:solidFill>
                <a:latin typeface="Arial" charset="0"/>
                <a:ea typeface="+mn-ea"/>
                <a:cs typeface="Arial"/>
              </a:rPr>
              <a:t>wwwmatthes.in.tum.de</a:t>
            </a:r>
            <a:endParaRPr lang="en-US" sz="1400" b="0" i="0" u="sng" kern="1200" dirty="0" err="1">
              <a:solidFill>
                <a:schemeClr val="bg1">
                  <a:lumMod val="50000"/>
                </a:schemeClr>
              </a:solidFill>
              <a:latin typeface="Arial" charset="0"/>
              <a:ea typeface="+mn-ea"/>
              <a:cs typeface="Arial"/>
            </a:endParaRPr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Glieder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334435" y="981076"/>
            <a:ext cx="11523135" cy="5400675"/>
          </a:xfrm>
        </p:spPr>
        <p:txBody>
          <a:bodyPr>
            <a:normAutofit/>
          </a:bodyPr>
          <a:lstStyle>
            <a:lvl1pPr>
              <a:defRPr>
                <a:latin typeface="+mn-lt"/>
              </a:defRPr>
            </a:lvl1pPr>
            <a:lvl2pPr>
              <a:buClr>
                <a:schemeClr val="tx2"/>
              </a:buClr>
              <a:defRPr lang="de-DE" sz="1800" dirty="0" smtClean="0">
                <a:solidFill>
                  <a:schemeClr val="tx1"/>
                </a:solidFill>
                <a:latin typeface="+mn-lt"/>
                <a:cs typeface="Arial Unicode MS" pitchFamily="34" charset="-128"/>
              </a:defRPr>
            </a:lvl2pPr>
            <a:lvl3pPr>
              <a:buClr>
                <a:schemeClr val="tx2"/>
              </a:buClr>
              <a:defRPr>
                <a:solidFill>
                  <a:schemeClr val="tx1"/>
                </a:solidFill>
                <a:latin typeface="+mn-lt"/>
              </a:defRPr>
            </a:lvl3pPr>
            <a:lvl4pPr>
              <a:buClr>
                <a:schemeClr val="tx2"/>
              </a:buClr>
              <a:defRPr>
                <a:solidFill>
                  <a:schemeClr val="tx1"/>
                </a:solidFill>
                <a:latin typeface="+mn-lt"/>
              </a:defRPr>
            </a:lvl4pPr>
            <a:lvl5pPr>
              <a:buClr>
                <a:schemeClr val="tx2"/>
              </a:buCl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noProof="0" dirty="0"/>
              <a:t>&lt;Text&gt;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334437" y="44452"/>
            <a:ext cx="10586099" cy="720725"/>
          </a:xfrm>
        </p:spPr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 noProof="0" dirty="0"/>
              <a:t>&lt;Title&gt;</a:t>
            </a:r>
            <a:endParaRPr lang="de-DE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pPr>
              <a:defRPr/>
            </a:pPr>
            <a:r>
              <a:rPr lang="de-DE"/>
              <a:t>© sebis</a:t>
            </a:r>
            <a:endParaRPr lang="de-DE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pPr>
              <a:defRPr/>
            </a:pPr>
            <a:r>
              <a:rPr lang="en-US" dirty="0"/>
              <a:t>John Nguyen (TUM)</a:t>
            </a:r>
            <a:endParaRPr lang="de-DE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pPr>
              <a:defRPr/>
            </a:pPr>
            <a:fld id="{E201E5CB-5EE0-4EA4-87FF-7D8A79A61969}" type="slidenum">
              <a:rPr lang="de-DE" smtClean="0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6615042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3" descr="Gebaeude_Fahne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-27384"/>
            <a:ext cx="12192000" cy="6893697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Rechteck 14"/>
          <p:cNvSpPr/>
          <p:nvPr userDrawn="1"/>
        </p:nvSpPr>
        <p:spPr>
          <a:xfrm>
            <a:off x="767407" y="1743185"/>
            <a:ext cx="3240361" cy="474268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127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>
              <a:latin typeface="+mn-lt"/>
            </a:endParaRPr>
          </a:p>
        </p:txBody>
      </p:sp>
      <p:pic>
        <p:nvPicPr>
          <p:cNvPr id="18" name="Grafik 17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9370" y="2024110"/>
            <a:ext cx="682753" cy="359665"/>
          </a:xfrm>
          <a:prstGeom prst="rect">
            <a:avLst/>
          </a:prstGeom>
        </p:spPr>
      </p:pic>
      <p:pic>
        <p:nvPicPr>
          <p:cNvPr id="22" name="Bild 10" descr="sebis-Logo.gif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98009" y="2514436"/>
            <a:ext cx="720000" cy="230880"/>
          </a:xfrm>
          <a:prstGeom prst="rect">
            <a:avLst/>
          </a:prstGeom>
        </p:spPr>
      </p:pic>
      <p:sp>
        <p:nvSpPr>
          <p:cNvPr id="24" name="Textfeld 23"/>
          <p:cNvSpPr txBox="1"/>
          <p:nvPr userDrawn="1"/>
        </p:nvSpPr>
        <p:spPr>
          <a:xfrm>
            <a:off x="1040407" y="4123820"/>
            <a:ext cx="2751118" cy="21929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noProof="1">
                <a:latin typeface="+mn-lt"/>
              </a:rPr>
              <a:t>Technische Universität München</a:t>
            </a:r>
          </a:p>
          <a:p>
            <a:r>
              <a:rPr lang="en-US" sz="1050" noProof="1">
                <a:latin typeface="+mn-lt"/>
              </a:rPr>
              <a:t>Faculty of Informatics</a:t>
            </a:r>
          </a:p>
          <a:p>
            <a:r>
              <a:rPr lang="en-US" sz="1050" noProof="1">
                <a:latin typeface="+mn-lt"/>
              </a:rPr>
              <a:t>Chair of Software Engineering for Business Information Systems</a:t>
            </a:r>
          </a:p>
          <a:p>
            <a:endParaRPr lang="en-US" sz="1050" noProof="1">
              <a:latin typeface="+mn-lt"/>
            </a:endParaRPr>
          </a:p>
          <a:p>
            <a:r>
              <a:rPr lang="en-US" sz="1050" noProof="1">
                <a:latin typeface="+mn-lt"/>
              </a:rPr>
              <a:t>Boltzmannstraße 3</a:t>
            </a:r>
          </a:p>
          <a:p>
            <a:r>
              <a:rPr lang="en-US" sz="1050" noProof="1">
                <a:latin typeface="+mn-lt"/>
              </a:rPr>
              <a:t>85748 Garching bei</a:t>
            </a:r>
            <a:r>
              <a:rPr lang="en-US" sz="1050" baseline="0" noProof="1">
                <a:latin typeface="+mn-lt"/>
              </a:rPr>
              <a:t> München</a:t>
            </a:r>
          </a:p>
          <a:p>
            <a:endParaRPr lang="en-US" sz="1050" baseline="0" noProof="1">
              <a:latin typeface="+mn-lt"/>
            </a:endParaRPr>
          </a:p>
          <a:p>
            <a:pPr>
              <a:tabLst>
                <a:tab pos="358775" algn="l"/>
              </a:tabLst>
            </a:pPr>
            <a:r>
              <a:rPr lang="en-US" sz="1050" baseline="0" noProof="1">
                <a:latin typeface="+mn-lt"/>
              </a:rPr>
              <a:t>Tel	+49.89.289.</a:t>
            </a:r>
          </a:p>
          <a:p>
            <a:pPr>
              <a:tabLst>
                <a:tab pos="358775" algn="l"/>
              </a:tabLst>
            </a:pPr>
            <a:r>
              <a:rPr lang="en-US" sz="1050" baseline="0" noProof="1">
                <a:latin typeface="+mn-lt"/>
              </a:rPr>
              <a:t>Fax	+49.89.289.17136</a:t>
            </a:r>
          </a:p>
          <a:p>
            <a:endParaRPr lang="en-US" sz="1050" baseline="0" noProof="1">
              <a:latin typeface="+mn-lt"/>
            </a:endParaRPr>
          </a:p>
          <a:p>
            <a:endParaRPr lang="en-US" sz="1050" baseline="0" noProof="1">
              <a:latin typeface="+mn-lt"/>
            </a:endParaRPr>
          </a:p>
          <a:p>
            <a:r>
              <a:rPr lang="en-US" sz="1050" baseline="0" noProof="1">
                <a:latin typeface="+mn-lt"/>
                <a:hlinkClick r:id="rId5"/>
              </a:rPr>
              <a:t>wwwmatthes.in.tum.de</a:t>
            </a:r>
            <a:endParaRPr lang="en-US" sz="1050" noProof="1">
              <a:latin typeface="+mn-lt"/>
            </a:endParaRPr>
          </a:p>
        </p:txBody>
      </p:sp>
      <p:sp>
        <p:nvSpPr>
          <p:cNvPr id="26" name="Textplatzhalter 18"/>
          <p:cNvSpPr>
            <a:spLocks noGrp="1"/>
          </p:cNvSpPr>
          <p:nvPr>
            <p:ph type="body" sz="quarter" idx="13" hasCustomPrompt="1"/>
          </p:nvPr>
        </p:nvSpPr>
        <p:spPr>
          <a:xfrm>
            <a:off x="1160429" y="3486197"/>
            <a:ext cx="2485288" cy="219497"/>
          </a:xfrm>
          <a:prstGeom prst="rect">
            <a:avLst/>
          </a:prstGeom>
        </p:spPr>
        <p:txBody>
          <a:bodyPr lIns="0" tIns="0" rIns="0" bIns="0" anchor="b">
            <a:noAutofit/>
          </a:bodyPr>
          <a:lstStyle>
            <a:lvl1pPr marL="0" indent="0">
              <a:buFontTx/>
              <a:buNone/>
              <a:defRPr sz="1400" b="1">
                <a:latin typeface="+mn-lt"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noProof="0" dirty="0"/>
              <a:t>&lt;Name&gt;</a:t>
            </a:r>
          </a:p>
        </p:txBody>
      </p:sp>
      <p:sp>
        <p:nvSpPr>
          <p:cNvPr id="27" name="Textplatzhalter 20"/>
          <p:cNvSpPr>
            <a:spLocks noGrp="1"/>
          </p:cNvSpPr>
          <p:nvPr>
            <p:ph type="body" sz="quarter" idx="14" hasCustomPrompt="1"/>
          </p:nvPr>
        </p:nvSpPr>
        <p:spPr>
          <a:xfrm>
            <a:off x="1160435" y="3277001"/>
            <a:ext cx="2484681" cy="182967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buNone/>
              <a:defRPr sz="1050">
                <a:latin typeface="+mn-lt"/>
              </a:defRPr>
            </a:lvl1pPr>
          </a:lstStyle>
          <a:p>
            <a:pPr lvl="0"/>
            <a:r>
              <a:rPr lang="en-US" noProof="0" dirty="0"/>
              <a:t>&lt;Academic degree&gt;</a:t>
            </a:r>
          </a:p>
        </p:txBody>
      </p:sp>
      <p:sp>
        <p:nvSpPr>
          <p:cNvPr id="28" name="Textplatzhalter 22"/>
          <p:cNvSpPr>
            <a:spLocks noGrp="1"/>
          </p:cNvSpPr>
          <p:nvPr>
            <p:ph type="body" sz="quarter" idx="15" hasCustomPrompt="1"/>
          </p:nvPr>
        </p:nvSpPr>
        <p:spPr>
          <a:xfrm>
            <a:off x="2524469" y="5454244"/>
            <a:ext cx="1293429" cy="133350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None/>
              <a:defRPr sz="1050" baseline="0">
                <a:latin typeface="+mn-lt"/>
              </a:defRPr>
            </a:lvl1pPr>
          </a:lstStyle>
          <a:p>
            <a:pPr lvl="0"/>
            <a:r>
              <a:rPr lang="en-US" noProof="0" dirty="0"/>
              <a:t>&lt;Phone&gt;</a:t>
            </a:r>
          </a:p>
        </p:txBody>
      </p:sp>
      <p:sp>
        <p:nvSpPr>
          <p:cNvPr id="29" name="Textplatzhalter 24"/>
          <p:cNvSpPr>
            <a:spLocks noGrp="1"/>
          </p:cNvSpPr>
          <p:nvPr>
            <p:ph type="body" sz="quarter" idx="16" hasCustomPrompt="1"/>
          </p:nvPr>
        </p:nvSpPr>
        <p:spPr>
          <a:xfrm>
            <a:off x="1159115" y="5932082"/>
            <a:ext cx="2452083" cy="131762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FontTx/>
              <a:buNone/>
              <a:defRPr sz="1050">
                <a:latin typeface="+mn-lt"/>
              </a:defRPr>
            </a:lvl1pPr>
          </a:lstStyle>
          <a:p>
            <a:pPr lvl="0"/>
            <a:r>
              <a:rPr lang="en-US" noProof="0" dirty="0"/>
              <a:t>&lt;E-Mail&gt;</a:t>
            </a:r>
          </a:p>
        </p:txBody>
      </p:sp>
      <p:sp>
        <p:nvSpPr>
          <p:cNvPr id="30" name="Inhaltsplatzhalter 31"/>
          <p:cNvSpPr>
            <a:spLocks noGrp="1"/>
          </p:cNvSpPr>
          <p:nvPr>
            <p:ph sz="quarter" idx="18" hasCustomPrompt="1"/>
          </p:nvPr>
        </p:nvSpPr>
        <p:spPr>
          <a:xfrm>
            <a:off x="1161091" y="3704994"/>
            <a:ext cx="2502054" cy="211455"/>
          </a:xfrm>
          <a:prstGeom prst="rect">
            <a:avLst/>
          </a:prstGeom>
        </p:spPr>
        <p:txBody>
          <a:bodyPr lIns="0" tIns="0" rIns="0" bIns="0"/>
          <a:lstStyle>
            <a:lvl1pPr>
              <a:defRPr sz="1050"/>
            </a:lvl1pPr>
          </a:lstStyle>
          <a:p>
            <a:pPr lvl="0"/>
            <a:r>
              <a:rPr lang="en-US" noProof="0" dirty="0"/>
              <a:t>&lt;Position&gt;</a:t>
            </a:r>
          </a:p>
        </p:txBody>
      </p:sp>
    </p:spTree>
    <p:extLst>
      <p:ext uri="{BB962C8B-B14F-4D97-AF65-F5344CB8AC3E}">
        <p14:creationId xmlns:p14="http://schemas.microsoft.com/office/powerpoint/2010/main" val="19872526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334437" y="44452"/>
            <a:ext cx="10586099" cy="720725"/>
          </a:xfrm>
        </p:spPr>
        <p:txBody>
          <a:bodyPr/>
          <a:lstStyle>
            <a:lvl1pPr>
              <a:defRPr lang="de-DE" sz="2400" b="0" baseline="0" smtClean="0">
                <a:solidFill>
                  <a:srgbClr val="0065BD"/>
                </a:solidFill>
                <a:latin typeface="+mj-lt"/>
                <a:ea typeface="+mj-ea"/>
                <a:cs typeface="Arial Unicode MS" pitchFamily="34" charset="-128"/>
              </a:defRPr>
            </a:lvl1pPr>
          </a:lstStyle>
          <a:p>
            <a:r>
              <a:rPr lang="en-US" noProof="0" dirty="0"/>
              <a:t>&lt;Title&gt;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/>
        <p:txBody>
          <a:bodyPr>
            <a:normAutofit/>
          </a:bodyPr>
          <a:lstStyle>
            <a:lvl3pPr>
              <a:defRPr/>
            </a:lvl3pPr>
          </a:lstStyle>
          <a:p>
            <a:pPr lvl="0"/>
            <a:r>
              <a:rPr lang="en-US" noProof="0" dirty="0"/>
              <a:t>&lt;Text&gt;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sebis</a:t>
            </a:r>
            <a:endParaRPr lang="de-DE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John Nguyen (TUM)</a:t>
            </a:r>
            <a:endParaRPr lang="de-DE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BC9FAB-BDC1-47C0-A8BB-6E12A8205D3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  <p:transition/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6879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Unter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334437" y="81213"/>
            <a:ext cx="10586099" cy="360535"/>
          </a:xfrm>
        </p:spPr>
        <p:txBody>
          <a:bodyPr/>
          <a:lstStyle>
            <a:lvl1pPr>
              <a:defRPr lang="de-DE" sz="2400" b="0" baseline="0" smtClean="0">
                <a:solidFill>
                  <a:srgbClr val="0065BD"/>
                </a:solidFill>
                <a:latin typeface="+mj-lt"/>
                <a:ea typeface="+mj-ea"/>
                <a:cs typeface="Arial Unicode MS" pitchFamily="34" charset="-128"/>
              </a:defRPr>
            </a:lvl1pPr>
          </a:lstStyle>
          <a:p>
            <a:r>
              <a:rPr lang="en-US" noProof="0" dirty="0"/>
              <a:t>&lt;Title&gt;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334434" y="980728"/>
            <a:ext cx="11523133" cy="5400675"/>
          </a:xfrm>
        </p:spPr>
        <p:txBody>
          <a:bodyPr>
            <a:normAutofit/>
          </a:bodyPr>
          <a:lstStyle>
            <a:lvl3pPr>
              <a:defRPr/>
            </a:lvl3pPr>
          </a:lstStyle>
          <a:p>
            <a:pPr lvl="0"/>
            <a:r>
              <a:rPr lang="en-US" noProof="0" dirty="0"/>
              <a:t>&lt;Text&gt;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sebis</a:t>
            </a:r>
            <a:endParaRPr lang="de-DE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John Nguyen (TUM)</a:t>
            </a:r>
            <a:endParaRPr lang="de-DE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BC9FAB-BDC1-47C0-A8BB-6E12A8205D3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  <p:sp>
        <p:nvSpPr>
          <p:cNvPr id="12" name="Textplatzhalter 11"/>
          <p:cNvSpPr>
            <a:spLocks noGrp="1"/>
          </p:cNvSpPr>
          <p:nvPr>
            <p:ph type="body" sz="quarter" idx="13" hasCustomPrompt="1"/>
          </p:nvPr>
        </p:nvSpPr>
        <p:spPr>
          <a:xfrm>
            <a:off x="334434" y="441426"/>
            <a:ext cx="10586102" cy="395287"/>
          </a:xfrm>
        </p:spPr>
        <p:txBody>
          <a:bodyPr/>
          <a:lstStyle>
            <a:lvl1pPr>
              <a:defRPr sz="2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noProof="0" dirty="0"/>
              <a:t>&lt;Subtitle&gt;</a:t>
            </a:r>
          </a:p>
        </p:txBody>
      </p:sp>
    </p:spTree>
    <p:extLst>
      <p:ext uri="{BB962C8B-B14F-4D97-AF65-F5344CB8AC3E}">
        <p14:creationId xmlns:p14="http://schemas.microsoft.com/office/powerpoint/2010/main" val="3517934724"/>
      </p:ext>
    </p:extLst>
  </p:cSld>
  <p:clrMapOvr>
    <a:masterClrMapping/>
  </p:clrMapOvr>
  <p:transition/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Unter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334437" y="81213"/>
            <a:ext cx="10586099" cy="360535"/>
          </a:xfrm>
        </p:spPr>
        <p:txBody>
          <a:bodyPr/>
          <a:lstStyle>
            <a:lvl1pPr>
              <a:defRPr lang="de-DE" sz="2400" b="0" baseline="0" smtClean="0">
                <a:solidFill>
                  <a:srgbClr val="0065BD"/>
                </a:solidFill>
                <a:latin typeface="+mj-lt"/>
                <a:ea typeface="+mj-ea"/>
                <a:cs typeface="Arial Unicode MS" pitchFamily="34" charset="-128"/>
              </a:defRPr>
            </a:lvl1pPr>
          </a:lstStyle>
          <a:p>
            <a:r>
              <a:rPr lang="en-US" noProof="0" dirty="0"/>
              <a:t>&lt;Title&gt;</a:t>
            </a:r>
            <a:endParaRPr lang="de-DE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sebis</a:t>
            </a:r>
            <a:endParaRPr lang="de-DE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John Nguyen (TUM)</a:t>
            </a:r>
            <a:endParaRPr lang="de-DE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BC9FAB-BDC1-47C0-A8BB-6E12A8205D3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  <p:sp>
        <p:nvSpPr>
          <p:cNvPr id="12" name="Textplatzhalter 11"/>
          <p:cNvSpPr>
            <a:spLocks noGrp="1"/>
          </p:cNvSpPr>
          <p:nvPr>
            <p:ph type="body" sz="quarter" idx="13" hasCustomPrompt="1"/>
          </p:nvPr>
        </p:nvSpPr>
        <p:spPr>
          <a:xfrm>
            <a:off x="334434" y="441426"/>
            <a:ext cx="10586102" cy="395287"/>
          </a:xfrm>
        </p:spPr>
        <p:txBody>
          <a:bodyPr/>
          <a:lstStyle>
            <a:lvl1pPr>
              <a:defRPr sz="2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noProof="0" dirty="0"/>
              <a:t>&lt;Subtitle&gt;</a:t>
            </a:r>
          </a:p>
        </p:txBody>
      </p:sp>
    </p:spTree>
    <p:extLst>
      <p:ext uri="{BB962C8B-B14F-4D97-AF65-F5344CB8AC3E}">
        <p14:creationId xmlns:p14="http://schemas.microsoft.com/office/powerpoint/2010/main" val="1825214989"/>
      </p:ext>
    </p:extLst>
  </p:cSld>
  <p:clrMapOvr>
    <a:masterClrMapping/>
  </p:clrMapOvr>
  <p:transition/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334434" y="44451"/>
            <a:ext cx="10586102" cy="720725"/>
          </a:xfrm>
        </p:spPr>
        <p:txBody>
          <a:bodyPr/>
          <a:lstStyle>
            <a:lvl1pPr>
              <a:defRPr>
                <a:solidFill>
                  <a:srgbClr val="0065BD"/>
                </a:solidFill>
              </a:defRPr>
            </a:lvl1pPr>
          </a:lstStyle>
          <a:p>
            <a:r>
              <a:rPr lang="en-US" noProof="0" dirty="0"/>
              <a:t>&lt;Title&gt;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 hasCustomPrompt="1"/>
          </p:nvPr>
        </p:nvSpPr>
        <p:spPr>
          <a:xfrm>
            <a:off x="334437" y="981076"/>
            <a:ext cx="5659967" cy="5400675"/>
          </a:xfrm>
          <a:solidFill>
            <a:schemeClr val="bg1">
              <a:lumMod val="95000"/>
            </a:schemeClr>
          </a:solidFill>
          <a:ln>
            <a:noFill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none"/>
        </p:style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noProof="0" dirty="0"/>
              <a:t>&lt;Text&gt;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 hasCustomPrompt="1"/>
          </p:nvPr>
        </p:nvSpPr>
        <p:spPr>
          <a:xfrm>
            <a:off x="6197602" y="981076"/>
            <a:ext cx="5659967" cy="5400675"/>
          </a:xfrm>
          <a:solidFill>
            <a:schemeClr val="bg1">
              <a:lumMod val="95000"/>
            </a:schemeClr>
          </a:solidFill>
          <a:ln>
            <a:noFill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none"/>
        </p:style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noProof="0" dirty="0"/>
              <a:t>&lt;Text&gt;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sebis</a:t>
            </a:r>
            <a:endParaRPr lang="de-DE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John Nguyen (TUM)</a:t>
            </a:r>
            <a:endParaRPr lang="de-DE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6C9E22-1B76-46A8-871B-C48D8E59C6F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idx="1" hasCustomPrompt="1"/>
          </p:nvPr>
        </p:nvSpPr>
        <p:spPr>
          <a:xfrm>
            <a:off x="334437" y="981074"/>
            <a:ext cx="5662084" cy="661976"/>
          </a:xfr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bg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noProof="0" dirty="0"/>
              <a:t>&lt;Title&gt;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 hasCustomPrompt="1"/>
          </p:nvPr>
        </p:nvSpPr>
        <p:spPr>
          <a:xfrm>
            <a:off x="334437" y="1643050"/>
            <a:ext cx="5662084" cy="4773625"/>
          </a:xfrm>
          <a:solidFill>
            <a:schemeClr val="bg1">
              <a:lumMod val="95000"/>
            </a:schemeClr>
          </a:solidFill>
          <a:ln>
            <a:noFill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none"/>
        </p:style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noProof="0" dirty="0"/>
              <a:t>&lt;Format of Master Text&gt;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 hasCustomPrompt="1"/>
          </p:nvPr>
        </p:nvSpPr>
        <p:spPr>
          <a:xfrm>
            <a:off x="6193367" y="981079"/>
            <a:ext cx="5664200" cy="661975"/>
          </a:xfr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bg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noProof="0" dirty="0"/>
              <a:t>&lt;Title&gt;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 hasCustomPrompt="1"/>
          </p:nvPr>
        </p:nvSpPr>
        <p:spPr>
          <a:xfrm>
            <a:off x="6193367" y="1643050"/>
            <a:ext cx="5664200" cy="4773625"/>
          </a:xfrm>
          <a:solidFill>
            <a:schemeClr val="bg1">
              <a:lumMod val="95000"/>
            </a:schemeClr>
          </a:solidFill>
          <a:ln>
            <a:noFill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none"/>
        </p:style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noProof="0" dirty="0"/>
              <a:t>&lt;Format of Master Text&gt;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0" name="Titel 1"/>
          <p:cNvSpPr>
            <a:spLocks noGrp="1"/>
          </p:cNvSpPr>
          <p:nvPr>
            <p:ph type="title" hasCustomPrompt="1"/>
          </p:nvPr>
        </p:nvSpPr>
        <p:spPr>
          <a:xfrm>
            <a:off x="334437" y="44452"/>
            <a:ext cx="10586099" cy="720725"/>
          </a:xfrm>
        </p:spPr>
        <p:txBody>
          <a:bodyPr/>
          <a:lstStyle/>
          <a:p>
            <a:r>
              <a:rPr lang="en-US" noProof="0" dirty="0"/>
              <a:t>&lt;Title&gt;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noProof="0"/>
              <a:t>© sebis</a:t>
            </a:r>
            <a:endParaRPr lang="en-US" noProof="0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John Nguyen (TUM)</a:t>
            </a:r>
            <a:endParaRPr lang="de-DE"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A2CCB4-7108-4850-98BC-50E3A501EADB}" type="slidenum">
              <a:rPr lang="en-US" noProof="0" smtClean="0"/>
              <a:pPr>
                <a:defRPr/>
              </a:pPr>
              <a:t>‹Nr.›</a:t>
            </a:fld>
            <a:endParaRPr lang="en-US" noProof="0" dirty="0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334434" y="44451"/>
            <a:ext cx="10586102" cy="720725"/>
          </a:xfrm>
        </p:spPr>
        <p:txBody>
          <a:bodyPr/>
          <a:lstStyle/>
          <a:p>
            <a:r>
              <a:rPr lang="en-US" noProof="0" dirty="0"/>
              <a:t>&lt;Title&gt;</a:t>
            </a:r>
            <a:endParaRPr lang="de-DE" dirty="0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sebis</a:t>
            </a:r>
            <a:endParaRPr lang="de-DE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John Nguyen (TUM)</a:t>
            </a:r>
            <a:endParaRPr lang="de-DE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F79391-FD8B-4951-B07A-A389C4C7CA7B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mit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334433" y="44451"/>
            <a:ext cx="11523133" cy="652462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en-US" noProof="0" dirty="0"/>
              <a:t>&lt;Title&gt;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© sebis</a:t>
            </a:r>
            <a:endParaRPr lang="en-US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John Nguyen (TUM)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E4FF76D-8657-43F1-929B-F6D2FAB2741A}" type="slidenum">
              <a:rPr lang="en-US" smtClean="0"/>
              <a:pPr>
                <a:defRPr/>
              </a:pPr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2262570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34434" y="44451"/>
            <a:ext cx="10586102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0000" tIns="0" rIns="9000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dirty="0"/>
              <a:t>&lt;Title&gt;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34434" y="981076"/>
            <a:ext cx="11523133" cy="540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dirty="0"/>
              <a:t>&lt;Text&gt;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383184" y="6570616"/>
            <a:ext cx="2142067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0" marR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800" smtClean="0">
                <a:solidFill>
                  <a:schemeClr val="bg1">
                    <a:lumMod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de-DE" noProof="0"/>
              <a:t>© sebis</a:t>
            </a:r>
            <a:endParaRPr lang="en-US" noProof="0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2903" y="6569076"/>
            <a:ext cx="5761567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eaLnBrk="0" hangingPunct="0">
              <a:defRPr sz="800">
                <a:solidFill>
                  <a:schemeClr val="bg1">
                    <a:lumMod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171103 Matthes English Master Slide Deck (wide)</a:t>
            </a:r>
            <a:endParaRPr 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1525251" y="6570616"/>
            <a:ext cx="332316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0" bIns="45720" numCol="1" anchor="ctr" anchorCtr="0" compatLnSpc="1">
            <a:prstTxWarp prst="textNoShape">
              <a:avLst/>
            </a:prstTxWarp>
          </a:bodyPr>
          <a:lstStyle>
            <a:lvl1pPr algn="r" eaLnBrk="0" hangingPunct="0">
              <a:defRPr sz="800">
                <a:solidFill>
                  <a:schemeClr val="bg1">
                    <a:lumMod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E4FF76D-8657-43F1-929B-F6D2FAB2741A}" type="slidenum">
              <a:rPr lang="en-US" smtClean="0"/>
              <a:pPr>
                <a:defRPr/>
              </a:pPr>
              <a:t>‹Nr.›</a:t>
            </a:fld>
            <a:endParaRPr lang="en-US" dirty="0"/>
          </a:p>
        </p:txBody>
      </p:sp>
      <p:pic>
        <p:nvPicPr>
          <p:cNvPr id="8" name="Grafik 7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55861" y="398812"/>
            <a:ext cx="606858" cy="32005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74" r:id="rId1"/>
    <p:sldLayoutId id="2147483765" r:id="rId2"/>
    <p:sldLayoutId id="2147483778" r:id="rId3"/>
    <p:sldLayoutId id="2147483781" r:id="rId4"/>
    <p:sldLayoutId id="2147483766" r:id="rId5"/>
    <p:sldLayoutId id="2147483767" r:id="rId6"/>
    <p:sldLayoutId id="2147483768" r:id="rId7"/>
    <p:sldLayoutId id="2147483780" r:id="rId8"/>
    <p:sldLayoutId id="2147483769" r:id="rId9"/>
    <p:sldLayoutId id="2147483771" r:id="rId10"/>
    <p:sldLayoutId id="2147483782" r:id="rId11"/>
    <p:sldLayoutId id="2147483783" r:id="rId12"/>
  </p:sldLayoutIdLst>
  <p:transition/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b="0" i="0" baseline="0">
          <a:solidFill>
            <a:srgbClr val="0065BD"/>
          </a:solidFill>
          <a:latin typeface="+mn-lt"/>
          <a:ea typeface="+mj-ea"/>
          <a:cs typeface="Arial Unicode MS" pitchFamily="34" charset="-128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pitchFamily="34" charset="0"/>
          <a:cs typeface="Arial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pitchFamily="34" charset="0"/>
          <a:cs typeface="Arial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pitchFamily="34" charset="0"/>
          <a:cs typeface="Arial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pitchFamily="34" charset="0"/>
          <a:cs typeface="Arial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TUM Neue Helvetica 75 Bold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TUM Neue Helvetica 75 Bold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TUM Neue Helvetica 75 Bold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TUM Neue Helvetica 75 Bold" charset="0"/>
        </a:defRPr>
      </a:lvl9pPr>
    </p:titleStyle>
    <p:bodyStyle>
      <a:lvl1pPr marL="1588" indent="-1588" algn="l" rtl="0" eaLnBrk="1" fontAlgn="base" hangingPunct="1">
        <a:spcBef>
          <a:spcPct val="20000"/>
        </a:spcBef>
        <a:spcAft>
          <a:spcPct val="0"/>
        </a:spcAft>
        <a:defRPr>
          <a:solidFill>
            <a:schemeClr val="tx1"/>
          </a:solidFill>
          <a:latin typeface="+mn-lt"/>
          <a:ea typeface="+mn-ea"/>
          <a:cs typeface="Arial Unicode MS" pitchFamily="34" charset="-128"/>
        </a:defRPr>
      </a:lvl1pPr>
      <a:lvl2pPr marL="358775" indent="-26035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Font typeface="Wingdings" pitchFamily="2" charset="2"/>
        <a:buChar char="§"/>
        <a:defRPr baseline="0">
          <a:solidFill>
            <a:schemeClr val="tx1"/>
          </a:solidFill>
          <a:latin typeface="+mn-lt"/>
          <a:cs typeface="Arial Unicode MS" pitchFamily="34" charset="-128"/>
        </a:defRPr>
      </a:lvl2pPr>
      <a:lvl3pPr marL="625475" indent="-176213" algn="l" defTabSz="803275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Font typeface="Wingdings" panose="05000000000000000000" pitchFamily="2" charset="2"/>
        <a:buChar char="§"/>
        <a:defRPr baseline="0">
          <a:solidFill>
            <a:schemeClr val="tx1"/>
          </a:solidFill>
          <a:latin typeface="+mn-lt"/>
          <a:cs typeface="Arial Unicode MS" pitchFamily="34" charset="-128"/>
        </a:defRPr>
      </a:lvl3pPr>
      <a:lvl4pPr marL="982663" indent="-174625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Font typeface="Wingdings" panose="05000000000000000000" pitchFamily="2" charset="2"/>
        <a:buChar char="§"/>
        <a:defRPr sz="1600">
          <a:solidFill>
            <a:schemeClr val="tx1"/>
          </a:solidFill>
          <a:latin typeface="+mn-lt"/>
          <a:cs typeface="Arial Unicode MS" pitchFamily="34" charset="-128"/>
        </a:defRPr>
      </a:lvl4pPr>
      <a:lvl5pPr marL="1257300" indent="-182563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Font typeface="Wingdings" panose="05000000000000000000" pitchFamily="2" charset="2"/>
        <a:buChar char="§"/>
        <a:defRPr sz="1600">
          <a:solidFill>
            <a:schemeClr val="tx1"/>
          </a:solidFill>
          <a:latin typeface="+mn-lt"/>
          <a:cs typeface="Arial Unicode MS" pitchFamily="34" charset="-128"/>
        </a:defRPr>
      </a:lvl5pPr>
      <a:lvl6pPr marL="24384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tx2"/>
          </a:solidFill>
          <a:latin typeface="+mn-lt"/>
        </a:defRPr>
      </a:lvl6pPr>
      <a:lvl7pPr marL="28956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tx2"/>
          </a:solidFill>
          <a:latin typeface="+mn-lt"/>
        </a:defRPr>
      </a:lvl7pPr>
      <a:lvl8pPr marL="33528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tx2"/>
          </a:solidFill>
          <a:latin typeface="+mn-lt"/>
        </a:defRPr>
      </a:lvl8pPr>
      <a:lvl9pPr marL="38100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tx2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0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splunk.com/" TargetMode="External"/><Relationship Id="rId2" Type="http://schemas.openxmlformats.org/officeDocument/2006/relationships/hyperlink" Target="https://www.sonarqube.org/" TargetMode="External"/><Relationship Id="rId1" Type="http://schemas.openxmlformats.org/officeDocument/2006/relationships/slideLayout" Target="../slideLayouts/slideLayout10.xml"/><Relationship Id="rId6" Type="http://schemas.openxmlformats.org/officeDocument/2006/relationships/hyperlink" Target="https://github.com/dagerikhl/ddsg" TargetMode="External"/><Relationship Id="rId5" Type="http://schemas.openxmlformats.org/officeDocument/2006/relationships/hyperlink" Target="https://github.com/neglectos/ConPan" TargetMode="External"/><Relationship Id="rId4" Type="http://schemas.openxmlformats.org/officeDocument/2006/relationships/hyperlink" Target="https://nmap.org/" TargetMode="Externa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0.xml"/></Relationships>
</file>

<file path=ppt/slides/_rels/slide17.xml.rels><?xml version="1.0" encoding="UTF-8" standalone="yes"?>
<Relationships xmlns="http://schemas.openxmlformats.org/package/2006/relationships"><Relationship Id="rId13" Type="http://schemas.openxmlformats.org/officeDocument/2006/relationships/tags" Target="../tags/tag13.xml"/><Relationship Id="rId18" Type="http://schemas.openxmlformats.org/officeDocument/2006/relationships/tags" Target="../tags/tag18.xml"/><Relationship Id="rId26" Type="http://schemas.openxmlformats.org/officeDocument/2006/relationships/tags" Target="../tags/tag26.xml"/><Relationship Id="rId39" Type="http://schemas.openxmlformats.org/officeDocument/2006/relationships/tags" Target="../tags/tag39.xml"/><Relationship Id="rId21" Type="http://schemas.openxmlformats.org/officeDocument/2006/relationships/tags" Target="../tags/tag21.xml"/><Relationship Id="rId34" Type="http://schemas.openxmlformats.org/officeDocument/2006/relationships/tags" Target="../tags/tag34.xml"/><Relationship Id="rId42" Type="http://schemas.openxmlformats.org/officeDocument/2006/relationships/tags" Target="../tags/tag42.xml"/><Relationship Id="rId47" Type="http://schemas.openxmlformats.org/officeDocument/2006/relationships/tags" Target="../tags/tag47.xml"/><Relationship Id="rId50" Type="http://schemas.openxmlformats.org/officeDocument/2006/relationships/tags" Target="../tags/tag50.xml"/><Relationship Id="rId55" Type="http://schemas.openxmlformats.org/officeDocument/2006/relationships/slideLayout" Target="../slideLayouts/slideLayout10.xml"/><Relationship Id="rId7" Type="http://schemas.openxmlformats.org/officeDocument/2006/relationships/tags" Target="../tags/tag7.xml"/><Relationship Id="rId2" Type="http://schemas.openxmlformats.org/officeDocument/2006/relationships/tags" Target="../tags/tag2.xml"/><Relationship Id="rId16" Type="http://schemas.openxmlformats.org/officeDocument/2006/relationships/tags" Target="../tags/tag16.xml"/><Relationship Id="rId29" Type="http://schemas.openxmlformats.org/officeDocument/2006/relationships/tags" Target="../tags/tag29.xml"/><Relationship Id="rId11" Type="http://schemas.openxmlformats.org/officeDocument/2006/relationships/tags" Target="../tags/tag11.xml"/><Relationship Id="rId24" Type="http://schemas.openxmlformats.org/officeDocument/2006/relationships/tags" Target="../tags/tag24.xml"/><Relationship Id="rId32" Type="http://schemas.openxmlformats.org/officeDocument/2006/relationships/tags" Target="../tags/tag32.xml"/><Relationship Id="rId37" Type="http://schemas.openxmlformats.org/officeDocument/2006/relationships/tags" Target="../tags/tag37.xml"/><Relationship Id="rId40" Type="http://schemas.openxmlformats.org/officeDocument/2006/relationships/tags" Target="../tags/tag40.xml"/><Relationship Id="rId45" Type="http://schemas.openxmlformats.org/officeDocument/2006/relationships/tags" Target="../tags/tag45.xml"/><Relationship Id="rId53" Type="http://schemas.openxmlformats.org/officeDocument/2006/relationships/tags" Target="../tags/tag53.xml"/><Relationship Id="rId5" Type="http://schemas.openxmlformats.org/officeDocument/2006/relationships/tags" Target="../tags/tag5.xml"/><Relationship Id="rId10" Type="http://schemas.openxmlformats.org/officeDocument/2006/relationships/tags" Target="../tags/tag10.xml"/><Relationship Id="rId19" Type="http://schemas.openxmlformats.org/officeDocument/2006/relationships/tags" Target="../tags/tag19.xml"/><Relationship Id="rId31" Type="http://schemas.openxmlformats.org/officeDocument/2006/relationships/tags" Target="../tags/tag31.xml"/><Relationship Id="rId44" Type="http://schemas.openxmlformats.org/officeDocument/2006/relationships/tags" Target="../tags/tag44.xml"/><Relationship Id="rId52" Type="http://schemas.openxmlformats.org/officeDocument/2006/relationships/tags" Target="../tags/tag52.xml"/><Relationship Id="rId4" Type="http://schemas.openxmlformats.org/officeDocument/2006/relationships/tags" Target="../tags/tag4.xml"/><Relationship Id="rId9" Type="http://schemas.openxmlformats.org/officeDocument/2006/relationships/tags" Target="../tags/tag9.xml"/><Relationship Id="rId14" Type="http://schemas.openxmlformats.org/officeDocument/2006/relationships/tags" Target="../tags/tag14.xml"/><Relationship Id="rId22" Type="http://schemas.openxmlformats.org/officeDocument/2006/relationships/tags" Target="../tags/tag22.xml"/><Relationship Id="rId27" Type="http://schemas.openxmlformats.org/officeDocument/2006/relationships/tags" Target="../tags/tag27.xml"/><Relationship Id="rId30" Type="http://schemas.openxmlformats.org/officeDocument/2006/relationships/tags" Target="../tags/tag30.xml"/><Relationship Id="rId35" Type="http://schemas.openxmlformats.org/officeDocument/2006/relationships/tags" Target="../tags/tag35.xml"/><Relationship Id="rId43" Type="http://schemas.openxmlformats.org/officeDocument/2006/relationships/tags" Target="../tags/tag43.xml"/><Relationship Id="rId48" Type="http://schemas.openxmlformats.org/officeDocument/2006/relationships/tags" Target="../tags/tag48.xml"/><Relationship Id="rId56" Type="http://schemas.openxmlformats.org/officeDocument/2006/relationships/image" Target="../media/image13.png"/><Relationship Id="rId8" Type="http://schemas.openxmlformats.org/officeDocument/2006/relationships/tags" Target="../tags/tag8.xml"/><Relationship Id="rId51" Type="http://schemas.openxmlformats.org/officeDocument/2006/relationships/tags" Target="../tags/tag51.xml"/><Relationship Id="rId3" Type="http://schemas.openxmlformats.org/officeDocument/2006/relationships/tags" Target="../tags/tag3.xml"/><Relationship Id="rId12" Type="http://schemas.openxmlformats.org/officeDocument/2006/relationships/tags" Target="../tags/tag12.xml"/><Relationship Id="rId17" Type="http://schemas.openxmlformats.org/officeDocument/2006/relationships/tags" Target="../tags/tag17.xml"/><Relationship Id="rId25" Type="http://schemas.openxmlformats.org/officeDocument/2006/relationships/tags" Target="../tags/tag25.xml"/><Relationship Id="rId33" Type="http://schemas.openxmlformats.org/officeDocument/2006/relationships/tags" Target="../tags/tag33.xml"/><Relationship Id="rId38" Type="http://schemas.openxmlformats.org/officeDocument/2006/relationships/tags" Target="../tags/tag38.xml"/><Relationship Id="rId46" Type="http://schemas.openxmlformats.org/officeDocument/2006/relationships/tags" Target="../tags/tag46.xml"/><Relationship Id="rId20" Type="http://schemas.openxmlformats.org/officeDocument/2006/relationships/tags" Target="../tags/tag20.xml"/><Relationship Id="rId41" Type="http://schemas.openxmlformats.org/officeDocument/2006/relationships/tags" Target="../tags/tag41.xml"/><Relationship Id="rId54" Type="http://schemas.openxmlformats.org/officeDocument/2006/relationships/tags" Target="../tags/tag54.xml"/><Relationship Id="rId1" Type="http://schemas.openxmlformats.org/officeDocument/2006/relationships/tags" Target="../tags/tag1.xml"/><Relationship Id="rId6" Type="http://schemas.openxmlformats.org/officeDocument/2006/relationships/tags" Target="../tags/tag6.xml"/><Relationship Id="rId15" Type="http://schemas.openxmlformats.org/officeDocument/2006/relationships/tags" Target="../tags/tag15.xml"/><Relationship Id="rId23" Type="http://schemas.openxmlformats.org/officeDocument/2006/relationships/tags" Target="../tags/tag23.xml"/><Relationship Id="rId28" Type="http://schemas.openxmlformats.org/officeDocument/2006/relationships/tags" Target="../tags/tag28.xml"/><Relationship Id="rId36" Type="http://schemas.openxmlformats.org/officeDocument/2006/relationships/tags" Target="../tags/tag36.xml"/><Relationship Id="rId49" Type="http://schemas.openxmlformats.org/officeDocument/2006/relationships/tags" Target="../tags/tag49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hyperlink" Target="https://doi.org/10.1145/3183399.3183400" TargetMode="External"/><Relationship Id="rId3" Type="http://schemas.openxmlformats.org/officeDocument/2006/relationships/hyperlink" Target="https://doi.org/10.1109/EDOC.2018.00032" TargetMode="External"/><Relationship Id="rId7" Type="http://schemas.openxmlformats.org/officeDocument/2006/relationships/hyperlink" Target="https://blog.newrelic.com/technology/what-is-secdevops/" TargetMode="External"/><Relationship Id="rId2" Type="http://schemas.openxmlformats.org/officeDocument/2006/relationships/hyperlink" Target="https://doi.org/10.1007/978-3-319-67383-7_2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itproportal.com/features/the-challenges-of-shifting-to-devsecops/" TargetMode="External"/><Relationship Id="rId11" Type="http://schemas.openxmlformats.org/officeDocument/2006/relationships/hyperlink" Target="https://doi.org/10.1145/3133264.3133300" TargetMode="External"/><Relationship Id="rId5" Type="http://schemas.openxmlformats.org/officeDocument/2006/relationships/hyperlink" Target="https://www.theguardian.com/technology/2016/dec/15/security-experts-yahoo-hack" TargetMode="External"/><Relationship Id="rId10" Type="http://schemas.openxmlformats.org/officeDocument/2006/relationships/hyperlink" Target="https://doi.org/10.1109/CyberSecPODS.2019.8884935" TargetMode="External"/><Relationship Id="rId4" Type="http://schemas.openxmlformats.org/officeDocument/2006/relationships/hyperlink" Target="https://www.moodle.tum.de/pluginfile.php/2203779/mod_resource/content/1/Security_Engineering_110_Security_Principles.pdf" TargetMode="External"/><Relationship Id="rId9" Type="http://schemas.openxmlformats.org/officeDocument/2006/relationships/hyperlink" Target="https://doi.org/10.1145/3305268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0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s://wac-cdn.atlassian.com/dam/jcr:cd64c6de-34a3-436f-95e0-f8e600143dac/SWTMNG-263%20DevOps%20infinity%20wheel_CLOUD-PRODUCTS@2x.png?cdnVersion=1060" TargetMode="External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slide" Target="slide19.xml"/><Relationship Id="rId1" Type="http://schemas.openxmlformats.org/officeDocument/2006/relationships/slideLayout" Target="../slideLayouts/slideLayout2.xml"/><Relationship Id="rId4" Type="http://schemas.openxmlformats.org/officeDocument/2006/relationships/slide" Target="slide29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slide" Target="slide29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heise.de/developer/imgs/06/2/3/6/0/4/7/9/2013-2017-50ed3603697420a0.png" TargetMode="External"/><Relationship Id="rId2" Type="http://schemas.openxmlformats.org/officeDocument/2006/relationships/slide" Target="slide2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slide" Target="slide29.xml"/><Relationship Id="rId1" Type="http://schemas.openxmlformats.org/officeDocument/2006/relationships/slideLayout" Target="../slideLayouts/slideLayout5.xml"/><Relationship Id="rId4" Type="http://schemas.openxmlformats.org/officeDocument/2006/relationships/hyperlink" Target="https://www.hack2secure.com/images/blog/BSIMM%20Skeleton%2002.png" TargetMode="Externa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hyperlink" Target="https://doi.org/10.1007/978-3-319-67383-7_2" TargetMode="External"/><Relationship Id="rId2" Type="http://schemas.openxmlformats.org/officeDocument/2006/relationships/hyperlink" Target="http://elib.uni-stuttgart.de/handle/11682/10046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sans.org/reading-room/whitepapers/analyst/guarding-gateway-challenges-email-security-36597" TargetMode="External"/><Relationship Id="rId5" Type="http://schemas.openxmlformats.org/officeDocument/2006/relationships/hyperlink" Target="https://www.hack2secure.com/blogs/BSIMM-Software-Security-Framework-A-Quick-Walkthrough" TargetMode="External"/><Relationship Id="rId4" Type="http://schemas.openxmlformats.org/officeDocument/2006/relationships/hyperlink" Target="https://www.cloudflare.com/learning/security/threats/owasp-top-10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10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statista.com/statistics/290525/cyber-crime-biggest-online-data-breaches-worldwide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hyperlink" Target="https://enterprise.verizon.com/resources/reports/2020-data-breach-investigations-report.pdf%0Ahttp:/bfy.tw/HJvH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23.xml"/><Relationship Id="rId2" Type="http://schemas.openxmlformats.org/officeDocument/2006/relationships/slide" Target="slide21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9.png"/><Relationship Id="rId5" Type="http://schemas.openxmlformats.org/officeDocument/2006/relationships/slide" Target="slide19.xml"/><Relationship Id="rId4" Type="http://schemas.openxmlformats.org/officeDocument/2006/relationships/slide" Target="slide20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1.xml"/><Relationship Id="rId3" Type="http://schemas.openxmlformats.org/officeDocument/2006/relationships/slide" Target="slide22.xml"/><Relationship Id="rId7" Type="http://schemas.openxmlformats.org/officeDocument/2006/relationships/diagramQuickStyle" Target="../diagrams/quickStyle1.xml"/><Relationship Id="rId2" Type="http://schemas.openxmlformats.org/officeDocument/2006/relationships/slide" Target="slide16.xml"/><Relationship Id="rId1" Type="http://schemas.openxmlformats.org/officeDocument/2006/relationships/slideLayout" Target="../slideLayouts/slideLayout2.xml"/><Relationship Id="rId6" Type="http://schemas.openxmlformats.org/officeDocument/2006/relationships/diagramLayout" Target="../diagrams/layout1.xml"/><Relationship Id="rId5" Type="http://schemas.openxmlformats.org/officeDocument/2006/relationships/diagramData" Target="../diagrams/data1.xml"/><Relationship Id="rId4" Type="http://schemas.openxmlformats.org/officeDocument/2006/relationships/slide" Target="slide19.xml"/><Relationship Id="rId9" Type="http://schemas.microsoft.com/office/2007/relationships/diagramDrawing" Target="../diagrams/drawing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" Target="slide19.xml"/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31371" y="2615311"/>
            <a:ext cx="11432843" cy="1603104"/>
          </a:xfrm>
        </p:spPr>
        <p:txBody>
          <a:bodyPr/>
          <a:lstStyle/>
          <a:p>
            <a:r>
              <a:rPr lang="en-US" b="1" dirty="0"/>
              <a:t>A Multivocal Literature Review of Current Tools for Increasing the Degree of Automation in the Development of Secure and Privacy Compliant Applications</a:t>
            </a:r>
          </a:p>
        </p:txBody>
      </p:sp>
      <p:sp>
        <p:nvSpPr>
          <p:cNvPr id="16" name="Textplatzhalter 15"/>
          <p:cNvSpPr>
            <a:spLocks noGrp="1"/>
          </p:cNvSpPr>
          <p:nvPr>
            <p:ph type="body" sz="quarter" idx="10"/>
          </p:nvPr>
        </p:nvSpPr>
        <p:spPr>
          <a:xfrm>
            <a:off x="431372" y="4211796"/>
            <a:ext cx="11432841" cy="338554"/>
          </a:xfrm>
        </p:spPr>
        <p:txBody>
          <a:bodyPr/>
          <a:lstStyle/>
          <a:p>
            <a:r>
              <a:rPr lang="en-AU" dirty="0"/>
              <a:t>John Nguyen, 10. August 2020, Kick-off presentation</a:t>
            </a:r>
          </a:p>
        </p:txBody>
      </p:sp>
    </p:spTree>
    <p:extLst>
      <p:ext uri="{BB962C8B-B14F-4D97-AF65-F5344CB8AC3E}">
        <p14:creationId xmlns:p14="http://schemas.microsoft.com/office/powerpoint/2010/main" val="168052487"/>
      </p:ext>
    </p:extLst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F831B8D8-1A56-4251-8555-6E13F8DA31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Methodology (cont’d)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0D112CE1-0EF1-4733-8259-8C5FB1F955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© sebis</a:t>
            </a:r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5B08BFD5-6C48-4E49-88CF-A963603FE2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John Nguyen (TUM)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B87CD24C-6BEF-4AC9-98BE-F6A5F3F325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201E5CB-5EE0-4EA4-87FF-7D8A79A61969}" type="slidenum">
              <a:rPr lang="de-DE" smtClean="0"/>
              <a:pPr>
                <a:defRPr/>
              </a:pPr>
              <a:t>10</a:t>
            </a:fld>
            <a:endParaRPr lang="de-DE" dirty="0"/>
          </a:p>
        </p:txBody>
      </p:sp>
      <p:pic>
        <p:nvPicPr>
          <p:cNvPr id="10" name="Inhaltsplatzhalter 9">
            <a:extLst>
              <a:ext uri="{FF2B5EF4-FFF2-40B4-BE49-F238E27FC236}">
                <a16:creationId xmlns:a16="http://schemas.microsoft.com/office/drawing/2014/main" id="{8D4C6F74-88D3-490F-A7FA-B380C5D2225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87516" y="981075"/>
            <a:ext cx="8816968" cy="5400675"/>
          </a:xfrm>
        </p:spPr>
      </p:pic>
    </p:spTree>
    <p:extLst>
      <p:ext uri="{BB962C8B-B14F-4D97-AF65-F5344CB8AC3E}">
        <p14:creationId xmlns:p14="http://schemas.microsoft.com/office/powerpoint/2010/main" val="1422024431"/>
      </p:ext>
    </p:extLst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729375BB-72F0-400E-81AB-4BAC21F14B1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Research Questions:</a:t>
            </a:r>
            <a:endParaRPr lang="en-US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/>
              <a:t>RQ1: What challenges can automation tools address when developing security and privacy compliant applications?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/>
              <a:t>RQ2: How can the identified technologies and tools be classified?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/>
              <a:t>RQ3: To what extent can security and privacy activities be automated with current available automation tools? </a:t>
            </a:r>
          </a:p>
          <a:p>
            <a:endParaRPr lang="en-US" dirty="0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ABEDD06C-4613-40F1-8ED7-70FD87F111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Research Questions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57FEF9DB-0B9C-400C-B3FB-560BF408CA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© sebis</a:t>
            </a:r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4E23E8DE-9B41-49B7-AD22-25CD9AECED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John Nguyen (TUM)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082CE35-62F6-4160-83A3-161617FA77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201E5CB-5EE0-4EA4-87FF-7D8A79A61969}" type="slidenum">
              <a:rPr lang="de-DE" smtClean="0"/>
              <a:pPr>
                <a:defRPr/>
              </a:pPr>
              <a:t>11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63175140"/>
      </p:ext>
    </p:extLst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F874AD9A-9838-4D4D-A0D5-B2D1DD047D9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2902" y="980728"/>
            <a:ext cx="11523135" cy="5400675"/>
          </a:xfrm>
        </p:spPr>
        <p:txBody>
          <a:bodyPr>
            <a:normAutofit fontScale="92500" lnSpcReduction="10000"/>
          </a:bodyPr>
          <a:lstStyle/>
          <a:p>
            <a:r>
              <a:rPr lang="en-US" b="1" dirty="0"/>
              <a:t>Search String: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/>
              <a:t>SLR: (</a:t>
            </a:r>
            <a:r>
              <a:rPr lang="en-US" dirty="0" err="1"/>
              <a:t>secur</a:t>
            </a:r>
            <a:r>
              <a:rPr lang="en-US" dirty="0"/>
              <a:t>* OR </a:t>
            </a:r>
            <a:r>
              <a:rPr lang="en-US" dirty="0" err="1"/>
              <a:t>priva</a:t>
            </a:r>
            <a:r>
              <a:rPr lang="en-US" dirty="0"/>
              <a:t>* OR protect*) AND ("software development" OR "software engineering") AND (tool* OR control*) AND (automat* OR "continuous") AND ("DevOps" OR "agile")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/>
              <a:t>GLR: tool AND (security OR privacy) AND automation AND (DevOps OR Agile)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dirty="0"/>
          </a:p>
          <a:p>
            <a:r>
              <a:rPr lang="en-US" b="1" dirty="0"/>
              <a:t>Inclusion criteria for SLR: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/>
              <a:t>Written in English and full test accessible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/>
              <a:t>Accessible with TUM rights or freely accessible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/>
              <a:t>Online available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/>
              <a:t>Paper must discuss security or privacy compliance automation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/>
              <a:t>Paper must include any kind of tool, framework demonstration/implementation, prototype or similar to the support software development lifecycle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/>
              <a:t>Within the Software Engineering domain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/>
              <a:t>Paper must be published in a journal or conference paper (workshops and tutorials are excluded)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/>
              <a:t>Published between 2015-2020 (initial search)</a:t>
            </a:r>
          </a:p>
          <a:p>
            <a:r>
              <a:rPr lang="en-US" b="1" dirty="0"/>
              <a:t>Exclusion criteria for SLR: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/>
              <a:t>Duplicates or repeated studies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/>
              <a:t>Lack of relevance for RQs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/>
              <a:t>Algorithms and concepts</a:t>
            </a:r>
          </a:p>
          <a:p>
            <a:endParaRPr lang="en-US" dirty="0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8331A232-5682-4928-A996-34505E390F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Search Strategy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ABBEC184-AA8B-4978-8367-4CDC7BEDDB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© sebis</a:t>
            </a:r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08FAF88-1F41-418D-A63A-3999F1255E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John Nguyen (TUM)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FEFEA2CE-D32E-4FD2-AAD7-F7E60AF83B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201E5CB-5EE0-4EA4-87FF-7D8A79A61969}" type="slidenum">
              <a:rPr lang="de-DE" smtClean="0"/>
              <a:pPr>
                <a:defRPr/>
              </a:pPr>
              <a:t>12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20909151"/>
      </p:ext>
    </p:extLst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00C0E7BF-82C8-4077-B7A8-E92D9A31BD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Search Strategy (cont’d)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A1144220-0E3D-420C-BE4B-47B1711DD7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© sebis</a:t>
            </a:r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F16E1E95-ED81-4764-8EBF-19F1B5FCAD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John Nguyen (TUM)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3B3F10B3-E93A-4192-9D84-835FC85B3F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201E5CB-5EE0-4EA4-87FF-7D8A79A61969}" type="slidenum">
              <a:rPr lang="de-DE" smtClean="0"/>
              <a:pPr>
                <a:defRPr/>
              </a:pPr>
              <a:t>13</a:t>
            </a:fld>
            <a:endParaRPr lang="de-DE" dirty="0"/>
          </a:p>
        </p:txBody>
      </p:sp>
      <p:pic>
        <p:nvPicPr>
          <p:cNvPr id="9" name="Inhaltsplatzhalter 8">
            <a:extLst>
              <a:ext uri="{FF2B5EF4-FFF2-40B4-BE49-F238E27FC236}">
                <a16:creationId xmlns:a16="http://schemas.microsoft.com/office/drawing/2014/main" id="{5F7C17CC-CA36-47A7-8F3D-6B2CCCEBB6F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401" y="981075"/>
            <a:ext cx="11235199" cy="5400675"/>
          </a:xfrm>
        </p:spPr>
      </p:pic>
    </p:spTree>
    <p:extLst>
      <p:ext uri="{BB962C8B-B14F-4D97-AF65-F5344CB8AC3E}">
        <p14:creationId xmlns:p14="http://schemas.microsoft.com/office/powerpoint/2010/main" val="4089327063"/>
      </p:ext>
    </p:extLst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/>
          <p:cNvSpPr/>
          <p:nvPr/>
        </p:nvSpPr>
        <p:spPr bwMode="auto">
          <a:xfrm>
            <a:off x="0" y="1916832"/>
            <a:ext cx="12192000" cy="504056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algn="r" eaLnBrk="0" hangingPunct="0">
              <a:defRPr/>
            </a:pPr>
            <a:endParaRPr lang="de-DE" dirty="0">
              <a:solidFill>
                <a:schemeClr val="tx1"/>
              </a:solidFill>
              <a:latin typeface="Arial Unicode MS" pitchFamily="34" charset="-128"/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41325" lvl="1" indent="-342900">
              <a:lnSpc>
                <a:spcPct val="150000"/>
              </a:lnSpc>
              <a:buFont typeface="+mj-lt"/>
              <a:buAutoNum type="arabicPeriod"/>
            </a:pPr>
            <a:r>
              <a:rPr lang="en-US" dirty="0"/>
              <a:t>Motivation and Background</a:t>
            </a:r>
          </a:p>
          <a:p>
            <a:pPr marL="441325" lvl="1" indent="-342900">
              <a:lnSpc>
                <a:spcPct val="150000"/>
              </a:lnSpc>
              <a:buFont typeface="+mj-lt"/>
              <a:buAutoNum type="arabicPeriod"/>
            </a:pPr>
            <a:r>
              <a:rPr lang="en-US" dirty="0"/>
              <a:t>Research Goal and Methodology</a:t>
            </a:r>
          </a:p>
          <a:p>
            <a:pPr marL="441325" lvl="1" indent="-342900">
              <a:lnSpc>
                <a:spcPct val="150000"/>
              </a:lnSpc>
              <a:buFont typeface="+mj-lt"/>
              <a:buAutoNum type="arabicPeriod"/>
            </a:pPr>
            <a:r>
              <a:rPr lang="en-US" dirty="0"/>
              <a:t>Initial Results</a:t>
            </a:r>
          </a:p>
          <a:p>
            <a:pPr marL="441325" lvl="1" indent="-342900">
              <a:lnSpc>
                <a:spcPct val="150000"/>
              </a:lnSpc>
              <a:buFont typeface="+mj-lt"/>
              <a:buAutoNum type="arabicPeriod"/>
            </a:pPr>
            <a:r>
              <a:rPr lang="en-US" dirty="0"/>
              <a:t>Timeline</a:t>
            </a:r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© sebis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John Nguyen (TUM)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BC9FAB-BDC1-47C0-A8BB-6E12A8205D33}" type="slidenum">
              <a:rPr lang="de-DE" smtClean="0"/>
              <a:pPr/>
              <a:t>14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96267504"/>
      </p:ext>
    </p:extLst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40A9C841-A08C-476A-883B-5E79573739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Initial Results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C3A1D9F8-7201-41DB-AB03-2206E75D4B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© sebis</a:t>
            </a:r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A24983E9-BC3A-41C2-980B-B8414B55D5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John Nguyen (TUM)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8321956-A989-47D0-B14F-A4AC5C9ADA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201E5CB-5EE0-4EA4-87FF-7D8A79A61969}" type="slidenum">
              <a:rPr lang="de-DE" smtClean="0"/>
              <a:pPr>
                <a:defRPr/>
              </a:pPr>
              <a:t>15</a:t>
            </a:fld>
            <a:endParaRPr lang="de-DE" dirty="0"/>
          </a:p>
        </p:txBody>
      </p:sp>
      <p:graphicFrame>
        <p:nvGraphicFramePr>
          <p:cNvPr id="7" name="Tabelle 7">
            <a:extLst>
              <a:ext uri="{FF2B5EF4-FFF2-40B4-BE49-F238E27FC236}">
                <a16:creationId xmlns:a16="http://schemas.microsoft.com/office/drawing/2014/main" id="{357DE9D9-C88A-4A3F-BF15-C8F9DEAFD07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18641652"/>
              </p:ext>
            </p:extLst>
          </p:nvPr>
        </p:nvGraphicFramePr>
        <p:xfrm>
          <a:off x="332901" y="3028422"/>
          <a:ext cx="11523136" cy="3032760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2378723">
                  <a:extLst>
                    <a:ext uri="{9D8B030D-6E8A-4147-A177-3AD203B41FA5}">
                      <a16:colId xmlns:a16="http://schemas.microsoft.com/office/drawing/2014/main" val="1381083094"/>
                    </a:ext>
                  </a:extLst>
                </a:gridCol>
                <a:gridCol w="3600400">
                  <a:extLst>
                    <a:ext uri="{9D8B030D-6E8A-4147-A177-3AD203B41FA5}">
                      <a16:colId xmlns:a16="http://schemas.microsoft.com/office/drawing/2014/main" val="3245792039"/>
                    </a:ext>
                  </a:extLst>
                </a:gridCol>
                <a:gridCol w="2663229">
                  <a:extLst>
                    <a:ext uri="{9D8B030D-6E8A-4147-A177-3AD203B41FA5}">
                      <a16:colId xmlns:a16="http://schemas.microsoft.com/office/drawing/2014/main" val="1090722187"/>
                    </a:ext>
                  </a:extLst>
                </a:gridCol>
                <a:gridCol w="2880784">
                  <a:extLst>
                    <a:ext uri="{9D8B030D-6E8A-4147-A177-3AD203B41FA5}">
                      <a16:colId xmlns:a16="http://schemas.microsoft.com/office/drawing/2014/main" val="183346861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Tools</a:t>
                      </a:r>
                    </a:p>
                  </a:txBody>
                  <a:tcPr>
                    <a:solidFill>
                      <a:srgbClr val="0065BD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Source</a:t>
                      </a:r>
                    </a:p>
                  </a:txBody>
                  <a:tcPr>
                    <a:solidFill>
                      <a:srgbClr val="0065BD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Description</a:t>
                      </a:r>
                    </a:p>
                  </a:txBody>
                  <a:tcPr>
                    <a:solidFill>
                      <a:srgbClr val="0065BD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Taxonomy</a:t>
                      </a:r>
                    </a:p>
                  </a:txBody>
                  <a:tcPr>
                    <a:solidFill>
                      <a:srgbClr val="0065B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540412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/>
                        <a:t>Sonarqube</a:t>
                      </a:r>
                      <a:endParaRPr lang="en-US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hlinkClick r:id="rId2"/>
                        </a:rPr>
                        <a:t>https://www.sonarqube.org/</a:t>
                      </a:r>
                      <a:endParaRPr lang="en-US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Static code analysis</a:t>
                      </a: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Development – testing – code</a:t>
                      </a: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8249193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b="0" u="none" strike="noStrike" kern="1200" baseline="0" dirty="0">
                          <a:solidFill>
                            <a:schemeClr val="dk1"/>
                          </a:solidFill>
                        </a:rPr>
                        <a:t>Splunk</a:t>
                      </a:r>
                      <a:endParaRPr lang="en-US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hlinkClick r:id="rId3"/>
                        </a:rPr>
                        <a:t>https://www.splunk.com/</a:t>
                      </a:r>
                      <a:endParaRPr lang="en-US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Logging</a:t>
                      </a: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Development – monitoring</a:t>
                      </a: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280219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NMAP</a:t>
                      </a: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hlinkClick r:id="rId4"/>
                        </a:rPr>
                        <a:t>https://nmap.org/</a:t>
                      </a:r>
                      <a:endParaRPr lang="en-US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Network scanning tool</a:t>
                      </a: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Infrastructure – scanning</a:t>
                      </a: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2801904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/>
                        <a:t>Conpan</a:t>
                      </a:r>
                      <a:endParaRPr lang="en-US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hlinkClick r:id="rId5"/>
                        </a:rPr>
                        <a:t>https://github.com/neglectos/ConPan</a:t>
                      </a:r>
                      <a:endParaRPr lang="en-US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Analysis of packages in container</a:t>
                      </a: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Infrastructure – scanning</a:t>
                      </a: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1256649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b="0" u="none" strike="noStrike" kern="1200" baseline="0" dirty="0">
                          <a:solidFill>
                            <a:schemeClr val="dk1"/>
                          </a:solidFill>
                        </a:rPr>
                        <a:t>Data-driven Security Game (</a:t>
                      </a:r>
                      <a:r>
                        <a:rPr lang="en-US" sz="1800" b="0" u="none" strike="noStrike" kern="1200" baseline="0" dirty="0" err="1">
                          <a:solidFill>
                            <a:schemeClr val="dk1"/>
                          </a:solidFill>
                        </a:rPr>
                        <a:t>DdSG</a:t>
                      </a:r>
                      <a:r>
                        <a:rPr lang="en-US" sz="1800" b="0" u="none" strike="noStrike" kern="1200" baseline="0" dirty="0">
                          <a:solidFill>
                            <a:schemeClr val="dk1"/>
                          </a:solidFill>
                        </a:rPr>
                        <a:t>)</a:t>
                      </a:r>
                      <a:endParaRPr lang="en-US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hlinkClick r:id="rId6"/>
                        </a:rPr>
                        <a:t>https://github.com/dagerikhl/ddsg</a:t>
                      </a:r>
                      <a:endParaRPr lang="en-US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Improve security awareness</a:t>
                      </a: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Governance – training</a:t>
                      </a: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28833726"/>
                  </a:ext>
                </a:extLst>
              </a:tr>
            </a:tbl>
          </a:graphicData>
        </a:graphic>
      </p:graphicFrame>
      <p:graphicFrame>
        <p:nvGraphicFramePr>
          <p:cNvPr id="9" name="Tabelle 8">
            <a:extLst>
              <a:ext uri="{FF2B5EF4-FFF2-40B4-BE49-F238E27FC236}">
                <a16:creationId xmlns:a16="http://schemas.microsoft.com/office/drawing/2014/main" id="{717FBE11-2A23-457A-94DD-09ED3B86150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78685767"/>
              </p:ext>
            </p:extLst>
          </p:nvPr>
        </p:nvGraphicFramePr>
        <p:xfrm>
          <a:off x="332897" y="972644"/>
          <a:ext cx="11523140" cy="853440"/>
        </p:xfrm>
        <a:graphic>
          <a:graphicData uri="http://schemas.openxmlformats.org/drawingml/2006/table">
            <a:tbl>
              <a:tblPr>
                <a:tableStyleId>{00A15C55-8517-42AA-B614-E9B94910E393}</a:tableStyleId>
              </a:tblPr>
              <a:tblGrid>
                <a:gridCol w="1152314">
                  <a:extLst>
                    <a:ext uri="{9D8B030D-6E8A-4147-A177-3AD203B41FA5}">
                      <a16:colId xmlns:a16="http://schemas.microsoft.com/office/drawing/2014/main" val="4028476881"/>
                    </a:ext>
                  </a:extLst>
                </a:gridCol>
                <a:gridCol w="1152314">
                  <a:extLst>
                    <a:ext uri="{9D8B030D-6E8A-4147-A177-3AD203B41FA5}">
                      <a16:colId xmlns:a16="http://schemas.microsoft.com/office/drawing/2014/main" val="1174043305"/>
                    </a:ext>
                  </a:extLst>
                </a:gridCol>
                <a:gridCol w="1152314">
                  <a:extLst>
                    <a:ext uri="{9D8B030D-6E8A-4147-A177-3AD203B41FA5}">
                      <a16:colId xmlns:a16="http://schemas.microsoft.com/office/drawing/2014/main" val="3881893452"/>
                    </a:ext>
                  </a:extLst>
                </a:gridCol>
                <a:gridCol w="1152314">
                  <a:extLst>
                    <a:ext uri="{9D8B030D-6E8A-4147-A177-3AD203B41FA5}">
                      <a16:colId xmlns:a16="http://schemas.microsoft.com/office/drawing/2014/main" val="810069719"/>
                    </a:ext>
                  </a:extLst>
                </a:gridCol>
                <a:gridCol w="1152314">
                  <a:extLst>
                    <a:ext uri="{9D8B030D-6E8A-4147-A177-3AD203B41FA5}">
                      <a16:colId xmlns:a16="http://schemas.microsoft.com/office/drawing/2014/main" val="1495794156"/>
                    </a:ext>
                  </a:extLst>
                </a:gridCol>
                <a:gridCol w="1152314">
                  <a:extLst>
                    <a:ext uri="{9D8B030D-6E8A-4147-A177-3AD203B41FA5}">
                      <a16:colId xmlns:a16="http://schemas.microsoft.com/office/drawing/2014/main" val="3360534955"/>
                    </a:ext>
                  </a:extLst>
                </a:gridCol>
                <a:gridCol w="1152314">
                  <a:extLst>
                    <a:ext uri="{9D8B030D-6E8A-4147-A177-3AD203B41FA5}">
                      <a16:colId xmlns:a16="http://schemas.microsoft.com/office/drawing/2014/main" val="687397961"/>
                    </a:ext>
                  </a:extLst>
                </a:gridCol>
                <a:gridCol w="1152314">
                  <a:extLst>
                    <a:ext uri="{9D8B030D-6E8A-4147-A177-3AD203B41FA5}">
                      <a16:colId xmlns:a16="http://schemas.microsoft.com/office/drawing/2014/main" val="3672857582"/>
                    </a:ext>
                  </a:extLst>
                </a:gridCol>
                <a:gridCol w="1152314">
                  <a:extLst>
                    <a:ext uri="{9D8B030D-6E8A-4147-A177-3AD203B41FA5}">
                      <a16:colId xmlns:a16="http://schemas.microsoft.com/office/drawing/2014/main" val="1407819355"/>
                    </a:ext>
                  </a:extLst>
                </a:gridCol>
                <a:gridCol w="1152314">
                  <a:extLst>
                    <a:ext uri="{9D8B030D-6E8A-4147-A177-3AD203B41FA5}">
                      <a16:colId xmlns:a16="http://schemas.microsoft.com/office/drawing/2014/main" val="3921984673"/>
                    </a:ext>
                  </a:extLst>
                </a:gridCol>
              </a:tblGrid>
              <a:tr h="144438">
                <a:tc gridSpan="10"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Development</a:t>
                      </a:r>
                      <a:endParaRPr lang="en-US" sz="1400" b="0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b">
                    <a:solidFill>
                      <a:schemeClr val="accent4">
                        <a:lumMod val="75000"/>
                        <a:lumOff val="2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66770644"/>
                  </a:ext>
                </a:extLst>
              </a:tr>
              <a:tr h="39176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Centralized/</a:t>
                      </a:r>
                    </a:p>
                    <a:p>
                      <a:pPr algn="ctr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Cross-Tool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b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supporting/</a:t>
                      </a:r>
                    </a:p>
                    <a:p>
                      <a:pPr algn="ctr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modelling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b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testing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b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scanning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b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monitoring &amp; alerting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b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tracking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b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logging/documentation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b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review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b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Code enhancing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b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6430306"/>
                  </a:ext>
                </a:extLst>
              </a:tr>
              <a:tr h="144438"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b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b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  <a:latin typeface="+mn-lt"/>
                        </a:rPr>
                        <a:t>code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b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  <a:latin typeface="+mn-lt"/>
                        </a:rPr>
                        <a:t>optimization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b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b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b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b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b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b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b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08953865"/>
                  </a:ext>
                </a:extLst>
              </a:tr>
            </a:tbl>
          </a:graphicData>
        </a:graphic>
      </p:graphicFrame>
      <p:graphicFrame>
        <p:nvGraphicFramePr>
          <p:cNvPr id="2" name="Tabelle 1">
            <a:extLst>
              <a:ext uri="{FF2B5EF4-FFF2-40B4-BE49-F238E27FC236}">
                <a16:creationId xmlns:a16="http://schemas.microsoft.com/office/drawing/2014/main" id="{C9EF30B2-411F-4C15-AAA7-C29DCD8B1B3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42410944"/>
              </p:ext>
            </p:extLst>
          </p:nvPr>
        </p:nvGraphicFramePr>
        <p:xfrm>
          <a:off x="332897" y="1916832"/>
          <a:ext cx="11523134" cy="462246"/>
        </p:xfrm>
        <a:graphic>
          <a:graphicData uri="http://schemas.openxmlformats.org/drawingml/2006/table">
            <a:tbl>
              <a:tblPr>
                <a:tableStyleId>{00A15C55-8517-42AA-B614-E9B94910E393}</a:tableStyleId>
              </a:tblPr>
              <a:tblGrid>
                <a:gridCol w="1646162">
                  <a:extLst>
                    <a:ext uri="{9D8B030D-6E8A-4147-A177-3AD203B41FA5}">
                      <a16:colId xmlns:a16="http://schemas.microsoft.com/office/drawing/2014/main" val="174888526"/>
                    </a:ext>
                  </a:extLst>
                </a:gridCol>
                <a:gridCol w="2820797">
                  <a:extLst>
                    <a:ext uri="{9D8B030D-6E8A-4147-A177-3AD203B41FA5}">
                      <a16:colId xmlns:a16="http://schemas.microsoft.com/office/drawing/2014/main" val="964936810"/>
                    </a:ext>
                  </a:extLst>
                </a:gridCol>
                <a:gridCol w="1728192">
                  <a:extLst>
                    <a:ext uri="{9D8B030D-6E8A-4147-A177-3AD203B41FA5}">
                      <a16:colId xmlns:a16="http://schemas.microsoft.com/office/drawing/2014/main" val="3088692783"/>
                    </a:ext>
                  </a:extLst>
                </a:gridCol>
                <a:gridCol w="1512168">
                  <a:extLst>
                    <a:ext uri="{9D8B030D-6E8A-4147-A177-3AD203B41FA5}">
                      <a16:colId xmlns:a16="http://schemas.microsoft.com/office/drawing/2014/main" val="78796928"/>
                    </a:ext>
                  </a:extLst>
                </a:gridCol>
                <a:gridCol w="2169653">
                  <a:extLst>
                    <a:ext uri="{9D8B030D-6E8A-4147-A177-3AD203B41FA5}">
                      <a16:colId xmlns:a16="http://schemas.microsoft.com/office/drawing/2014/main" val="4241287178"/>
                    </a:ext>
                  </a:extLst>
                </a:gridCol>
                <a:gridCol w="1646162">
                  <a:extLst>
                    <a:ext uri="{9D8B030D-6E8A-4147-A177-3AD203B41FA5}">
                      <a16:colId xmlns:a16="http://schemas.microsoft.com/office/drawing/2014/main" val="2968839665"/>
                    </a:ext>
                  </a:extLst>
                </a:gridCol>
              </a:tblGrid>
              <a:tr h="183162"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Infrastructure</a:t>
                      </a:r>
                      <a:endParaRPr lang="en-US" sz="1400" b="0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b">
                    <a:solidFill>
                      <a:srgbClr val="0065B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Governance</a:t>
                      </a:r>
                      <a:endParaRPr lang="en-US" sz="1400" b="0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b">
                    <a:solidFill>
                      <a:srgbClr val="0065B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77224120"/>
                  </a:ext>
                </a:extLst>
              </a:tr>
              <a:tr h="24888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testing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b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infrastructure configuration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b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scanning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b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monitoring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b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vulnerability management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b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training/awareness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b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578001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51270725"/>
      </p:ext>
    </p:extLst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/>
          <p:cNvSpPr/>
          <p:nvPr/>
        </p:nvSpPr>
        <p:spPr bwMode="auto">
          <a:xfrm>
            <a:off x="-2620" y="2348880"/>
            <a:ext cx="12192000" cy="504056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algn="r" eaLnBrk="0" hangingPunct="0">
              <a:defRPr/>
            </a:pPr>
            <a:endParaRPr lang="de-DE" dirty="0">
              <a:solidFill>
                <a:schemeClr val="tx1"/>
              </a:solidFill>
              <a:latin typeface="Arial Unicode MS" pitchFamily="34" charset="-128"/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41325" lvl="1" indent="-342900">
              <a:lnSpc>
                <a:spcPct val="150000"/>
              </a:lnSpc>
              <a:buFont typeface="+mj-lt"/>
              <a:buAutoNum type="arabicPeriod"/>
            </a:pPr>
            <a:r>
              <a:rPr lang="en-US" dirty="0"/>
              <a:t>Motivation and Background</a:t>
            </a:r>
          </a:p>
          <a:p>
            <a:pPr marL="441325" lvl="1" indent="-342900">
              <a:lnSpc>
                <a:spcPct val="150000"/>
              </a:lnSpc>
              <a:buFont typeface="+mj-lt"/>
              <a:buAutoNum type="arabicPeriod"/>
            </a:pPr>
            <a:r>
              <a:rPr lang="en-US" dirty="0"/>
              <a:t>Research Goal and Methodology</a:t>
            </a:r>
          </a:p>
          <a:p>
            <a:pPr marL="441325" lvl="1" indent="-342900">
              <a:lnSpc>
                <a:spcPct val="150000"/>
              </a:lnSpc>
              <a:buFont typeface="+mj-lt"/>
              <a:buAutoNum type="arabicPeriod"/>
            </a:pPr>
            <a:r>
              <a:rPr lang="en-US" dirty="0"/>
              <a:t>Initial Results</a:t>
            </a:r>
          </a:p>
          <a:p>
            <a:pPr marL="441325" lvl="1" indent="-342900">
              <a:lnSpc>
                <a:spcPct val="150000"/>
              </a:lnSpc>
              <a:buFont typeface="+mj-lt"/>
              <a:buAutoNum type="arabicPeriod"/>
            </a:pPr>
            <a:r>
              <a:rPr lang="en-US" dirty="0"/>
              <a:t>Timeline</a:t>
            </a:r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© sebis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John Nguyen (TUM)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BC9FAB-BDC1-47C0-A8BB-6E12A8205D33}" type="slidenum">
              <a:rPr lang="de-DE" smtClean="0"/>
              <a:pPr/>
              <a:t>16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12332652"/>
      </p:ext>
    </p:extLst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772171B1-A23D-41E8-840C-C036112947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Schedule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878A44BE-198F-45FC-AED9-6DBFF2243F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© sebis</a:t>
            </a:r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075B3312-41A2-48CB-A158-04A9308144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John Nguyen (TUM)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C6EF17A8-F556-4A78-8613-5AA279AB47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201E5CB-5EE0-4EA4-87FF-7D8A79A61969}" type="slidenum">
              <a:rPr lang="de-DE" smtClean="0"/>
              <a:pPr>
                <a:defRPr/>
              </a:pPr>
              <a:t>17</a:t>
            </a:fld>
            <a:endParaRPr lang="de-DE" dirty="0"/>
          </a:p>
        </p:txBody>
      </p:sp>
      <p:sp>
        <p:nvSpPr>
          <p:cNvPr id="7" name="OTLSHAPE_TB_00000000000000000000000000000000_LeftEndCaps">
            <a:extLst>
              <a:ext uri="{FF2B5EF4-FFF2-40B4-BE49-F238E27FC236}">
                <a16:creationId xmlns:a16="http://schemas.microsoft.com/office/drawing/2014/main" id="{CC48B5B3-61C9-4468-9B0D-FED65A95FCE0}"/>
              </a:ext>
              <a:ext uri="{908F9A56-F8E0-4162-B311-C16B1E5A1BBC}">
                <a16:creationId xmlns:a16="http://schemas.microsoft.com/office/drawing/2014/main\" xmlns:p14="http://schemas.microsoft.com/office/powerpoint/2010/main" xmlns="" id="18ED6301-9189-43C5-BA73-9841CAED3447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317500" y="2873772"/>
            <a:ext cx="609600" cy="266700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spAutoFit/>
          </a:bodyPr>
          <a:lstStyle/>
          <a:p>
            <a:pPr algn="ctr"/>
            <a:r>
              <a:rPr lang="en-US" sz="1800" b="1" i="0" u="none">
                <a:solidFill>
                  <a:srgbClr val="ED7D31">
                    <a:alpha val="100000"/>
                  </a:srgbClr>
                </a:solidFill>
                <a:latin typeface="Arial" panose="02040604050505020304" pitchFamily="18" charset="0"/>
              </a:rPr>
              <a:t>2020</a:t>
            </a:r>
          </a:p>
        </p:txBody>
      </p:sp>
      <p:sp>
        <p:nvSpPr>
          <p:cNvPr id="8" name="OTLSHAPE_TB_00000000000000000000000000000000_RightEndCaps">
            <a:extLst>
              <a:ext uri="{FF2B5EF4-FFF2-40B4-BE49-F238E27FC236}">
                <a16:creationId xmlns:a16="http://schemas.microsoft.com/office/drawing/2014/main" id="{F714673D-0534-4DDA-9D4A-92B3C6E830B5}"/>
              </a:ext>
              <a:ext uri="{F67BDE94-5EC1-447B-B3C9-2706C72E93D6}">
                <a16:creationId xmlns:a16="http://schemas.microsoft.com/office/drawing/2014/main\" xmlns:p14="http://schemas.microsoft.com/office/powerpoint/2010/main" xmlns="" id="657D72BC-8F2C-4368-B829-037576EAE0E7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11264900" y="2873772"/>
            <a:ext cx="609600" cy="266700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spAutoFit/>
          </a:bodyPr>
          <a:lstStyle/>
          <a:p>
            <a:pPr algn="ctr"/>
            <a:r>
              <a:rPr lang="en-US" sz="1800" b="1" i="0" u="none">
                <a:solidFill>
                  <a:srgbClr val="ED7D31">
                    <a:alpha val="100000"/>
                  </a:srgbClr>
                </a:solidFill>
                <a:latin typeface="Arial" panose="02040604050505020304" pitchFamily="18" charset="0"/>
              </a:rPr>
              <a:t>2020</a:t>
            </a:r>
          </a:p>
        </p:txBody>
      </p:sp>
      <p:sp>
        <p:nvSpPr>
          <p:cNvPr id="9" name="OTLSHAPE_TB_00000000000000000000000000000000_ScaleContainer">
            <a:extLst>
              <a:ext uri="{FF2B5EF4-FFF2-40B4-BE49-F238E27FC236}">
                <a16:creationId xmlns:a16="http://schemas.microsoft.com/office/drawing/2014/main" id="{74D96533-ECCE-4F6B-A979-444AC2AFA56C}"/>
              </a:ext>
            </a:extLst>
          </p:cNvPr>
          <p:cNvSpPr/>
          <p:nvPr>
            <p:custDataLst>
              <p:tags r:id="rId3"/>
            </p:custDataLst>
          </p:nvPr>
        </p:nvSpPr>
        <p:spPr>
          <a:xfrm>
            <a:off x="1079500" y="2810272"/>
            <a:ext cx="10033000" cy="381000"/>
          </a:xfrm>
          <a:prstGeom prst="rect">
            <a:avLst/>
          </a:prstGeom>
          <a:solidFill>
            <a:srgbClr val="1F497D">
              <a:alpha val="100000"/>
            </a:srgbClr>
          </a:solidFill>
        </p:spPr>
      </p:sp>
      <p:sp>
        <p:nvSpPr>
          <p:cNvPr id="10" name="OTLSHAPE_TB_00000000000000000000000000000000_ElapsedTime">
            <a:extLst>
              <a:ext uri="{FF2B5EF4-FFF2-40B4-BE49-F238E27FC236}">
                <a16:creationId xmlns:a16="http://schemas.microsoft.com/office/drawing/2014/main" id="{02BFB0A6-F22F-4E0B-BFFE-A81710FB180C}"/>
              </a:ext>
            </a:extLst>
          </p:cNvPr>
          <p:cNvSpPr/>
          <p:nvPr>
            <p:custDataLst>
              <p:tags r:id="rId4"/>
            </p:custDataLst>
          </p:nvPr>
        </p:nvSpPr>
        <p:spPr>
          <a:xfrm>
            <a:off x="1079178" y="3153875"/>
            <a:ext cx="3403922" cy="45719"/>
          </a:xfrm>
          <a:prstGeom prst="rect">
            <a:avLst/>
          </a:prstGeom>
          <a:solidFill>
            <a:srgbClr val="FF0000">
              <a:alpha val="100000"/>
            </a:srgbClr>
          </a:solidFill>
        </p:spPr>
      </p:sp>
      <p:sp>
        <p:nvSpPr>
          <p:cNvPr id="11" name="OTLSHAPE_TB_00000000000000000000000000000000_TodayMarkerText">
            <a:extLst>
              <a:ext uri="{FF2B5EF4-FFF2-40B4-BE49-F238E27FC236}">
                <a16:creationId xmlns:a16="http://schemas.microsoft.com/office/drawing/2014/main" id="{8DBF559B-5C8A-4D85-88E2-1CFEDD9646DB}"/>
              </a:ext>
              <a:ext uri="{08D1D66B-F434-4B56-B189-7353120AD742}">
                <a16:creationId xmlns:a16="http://schemas.microsoft.com/office/drawing/2014/main\" xmlns:p14="http://schemas.microsoft.com/office/powerpoint/2010/main" xmlns="" id="A21F56CE-F0CF-40E5-8A99-D8CC5FBFC7B8"/>
              </a:ext>
            </a:extLst>
          </p:cNvPr>
          <p:cNvSpPr txBox="1"/>
          <p:nvPr>
            <p:custDataLst>
              <p:tags r:id="rId5"/>
            </p:custDataLst>
          </p:nvPr>
        </p:nvSpPr>
        <p:spPr>
          <a:xfrm>
            <a:off x="1346201" y="3260198"/>
            <a:ext cx="482600" cy="165100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spAutoFit/>
          </a:bodyPr>
          <a:lstStyle/>
          <a:p>
            <a:pPr algn="ctr"/>
            <a:r>
              <a:rPr lang="en-US" sz="1100" b="0" i="0" u="none" dirty="0">
                <a:solidFill>
                  <a:srgbClr val="000000">
                    <a:alpha val="100000"/>
                  </a:srgbClr>
                </a:solidFill>
                <a:latin typeface="Arial" panose="02040604050505020304" pitchFamily="18" charset="0"/>
              </a:rPr>
              <a:t>Today</a:t>
            </a:r>
          </a:p>
        </p:txBody>
      </p:sp>
      <p:sp>
        <p:nvSpPr>
          <p:cNvPr id="12" name="OTLSHAPE_TB_00000000000000000000000000000000_TimescaleInterval1">
            <a:extLst>
              <a:ext uri="{FF2B5EF4-FFF2-40B4-BE49-F238E27FC236}">
                <a16:creationId xmlns:a16="http://schemas.microsoft.com/office/drawing/2014/main" id="{E1CA0CA0-D0CB-425E-93EE-F89B9010DE80}"/>
              </a:ext>
              <a:ext uri="{36B87A45-2762-4119-B32E-B0D5ED552C6A}">
                <a16:creationId xmlns:a16="http://schemas.microsoft.com/office/drawing/2014/main\" xmlns:p14="http://schemas.microsoft.com/office/powerpoint/2010/main" xmlns="" id="54F42154-81AE-4315-98C7-AD9A763D6BA4"/>
              </a:ext>
            </a:extLst>
          </p:cNvPr>
          <p:cNvSpPr txBox="1"/>
          <p:nvPr>
            <p:custDataLst>
              <p:tags r:id="rId6"/>
            </p:custDataLst>
          </p:nvPr>
        </p:nvSpPr>
        <p:spPr>
          <a:xfrm>
            <a:off x="1143000" y="2911872"/>
            <a:ext cx="368300" cy="177800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spAutoFit/>
          </a:bodyPr>
          <a:lstStyle/>
          <a:p>
            <a:pPr algn="l"/>
            <a:r>
              <a:rPr lang="en-US" sz="1200" b="0" i="0" u="none">
                <a:solidFill>
                  <a:srgbClr val="FFFFFF">
                    <a:alpha val="100000"/>
                  </a:srgbClr>
                </a:solidFill>
                <a:latin typeface="Arial" panose="02040604050505020304" pitchFamily="18" charset="0"/>
              </a:rPr>
              <a:t>Jun</a:t>
            </a:r>
          </a:p>
        </p:txBody>
      </p:sp>
      <p:cxnSp>
        <p:nvCxnSpPr>
          <p:cNvPr id="13" name="OTLSHAPE_TB_00000000000000000000000000000000_Separator1">
            <a:extLst>
              <a:ext uri="{FF2B5EF4-FFF2-40B4-BE49-F238E27FC236}">
                <a16:creationId xmlns:a16="http://schemas.microsoft.com/office/drawing/2014/main" id="{92CA74A2-D8D9-497C-8FF0-E773B1553484}"/>
              </a:ext>
            </a:extLst>
          </p:cNvPr>
          <p:cNvCxnSpPr/>
          <p:nvPr>
            <p:custDataLst>
              <p:tags r:id="rId7"/>
            </p:custDataLst>
          </p:nvPr>
        </p:nvCxnSpPr>
        <p:spPr>
          <a:xfrm>
            <a:off x="2730500" y="2899172"/>
            <a:ext cx="0" cy="203200"/>
          </a:xfrm>
          <a:prstGeom prst="line">
            <a:avLst/>
          </a:prstGeom>
          <a:ln w="12700" cap="flat" cmpd="sng" algn="ctr">
            <a:solidFill>
              <a:srgbClr val="FFFFFF">
                <a:alpha val="30000"/>
              </a:srgbClr>
            </a:solidFill>
            <a:prstDash val="solid"/>
            <a:headEnd type="none" w="med" len="med"/>
            <a:tailEnd type="none" w="med" len="med"/>
          </a:ln>
        </p:spPr>
      </p:cxnSp>
      <p:sp>
        <p:nvSpPr>
          <p:cNvPr id="14" name="OTLSHAPE_TB_00000000000000000000000000000000_TimescaleInterval2">
            <a:extLst>
              <a:ext uri="{FF2B5EF4-FFF2-40B4-BE49-F238E27FC236}">
                <a16:creationId xmlns:a16="http://schemas.microsoft.com/office/drawing/2014/main" id="{5D206206-DD30-4549-BA8B-11A8DCED7395}"/>
              </a:ext>
              <a:ext uri="{E8E9F839-2D3A-4C46-91AD-724ADBAA7C49}">
                <a16:creationId xmlns:a16="http://schemas.microsoft.com/office/drawing/2014/main\" xmlns:p14="http://schemas.microsoft.com/office/powerpoint/2010/main" xmlns="" id="30B8CC41-65F4-4C1D-8A39-B2C243E019F2"/>
              </a:ext>
            </a:extLst>
          </p:cNvPr>
          <p:cNvSpPr txBox="1"/>
          <p:nvPr>
            <p:custDataLst>
              <p:tags r:id="rId8"/>
            </p:custDataLst>
          </p:nvPr>
        </p:nvSpPr>
        <p:spPr>
          <a:xfrm>
            <a:off x="2794000" y="2911872"/>
            <a:ext cx="241300" cy="177800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spAutoFit/>
          </a:bodyPr>
          <a:lstStyle/>
          <a:p>
            <a:pPr algn="l"/>
            <a:r>
              <a:rPr lang="en-US" sz="1200" b="0" i="0" u="none">
                <a:solidFill>
                  <a:srgbClr val="FFFFFF">
                    <a:alpha val="100000"/>
                  </a:srgbClr>
                </a:solidFill>
                <a:latin typeface="Arial" panose="02040604050505020304" pitchFamily="18" charset="0"/>
              </a:rPr>
              <a:t>Jul</a:t>
            </a:r>
          </a:p>
        </p:txBody>
      </p:sp>
      <p:cxnSp>
        <p:nvCxnSpPr>
          <p:cNvPr id="15" name="OTLSHAPE_TB_00000000000000000000000000000000_Separator2">
            <a:extLst>
              <a:ext uri="{FF2B5EF4-FFF2-40B4-BE49-F238E27FC236}">
                <a16:creationId xmlns:a16="http://schemas.microsoft.com/office/drawing/2014/main" id="{7C844A1B-4430-4B8E-8E3F-B5286EA28DB2}"/>
              </a:ext>
            </a:extLst>
          </p:cNvPr>
          <p:cNvCxnSpPr/>
          <p:nvPr>
            <p:custDataLst>
              <p:tags r:id="rId9"/>
            </p:custDataLst>
          </p:nvPr>
        </p:nvCxnSpPr>
        <p:spPr>
          <a:xfrm>
            <a:off x="4419600" y="2899172"/>
            <a:ext cx="0" cy="203200"/>
          </a:xfrm>
          <a:prstGeom prst="line">
            <a:avLst/>
          </a:prstGeom>
          <a:ln w="12700" cap="flat" cmpd="sng" algn="ctr">
            <a:solidFill>
              <a:srgbClr val="FFFFFF">
                <a:alpha val="30000"/>
              </a:srgbClr>
            </a:solidFill>
            <a:prstDash val="solid"/>
            <a:headEnd type="none" w="med" len="med"/>
            <a:tailEnd type="none" w="med" len="med"/>
          </a:ln>
        </p:spPr>
      </p:cxnSp>
      <p:sp>
        <p:nvSpPr>
          <p:cNvPr id="16" name="OTLSHAPE_TB_00000000000000000000000000000000_TimescaleInterval3">
            <a:extLst>
              <a:ext uri="{FF2B5EF4-FFF2-40B4-BE49-F238E27FC236}">
                <a16:creationId xmlns:a16="http://schemas.microsoft.com/office/drawing/2014/main" id="{3C30CD6F-A6B4-4E48-9BC4-D43C818C6709}"/>
              </a:ext>
              <a:ext uri="{65BED649-8168-44C9-A403-E154C0338FD6}">
                <a16:creationId xmlns:a16="http://schemas.microsoft.com/office/drawing/2014/main\" xmlns:p14="http://schemas.microsoft.com/office/powerpoint/2010/main" xmlns="" id="D8E3E53A-8D77-4436-BD62-01EADBBC82B4"/>
              </a:ext>
            </a:extLst>
          </p:cNvPr>
          <p:cNvSpPr txBox="1"/>
          <p:nvPr>
            <p:custDataLst>
              <p:tags r:id="rId10"/>
            </p:custDataLst>
          </p:nvPr>
        </p:nvSpPr>
        <p:spPr>
          <a:xfrm>
            <a:off x="4483100" y="2911872"/>
            <a:ext cx="368300" cy="177800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spAutoFit/>
          </a:bodyPr>
          <a:lstStyle/>
          <a:p>
            <a:pPr algn="l"/>
            <a:r>
              <a:rPr lang="en-US" sz="1200" b="0" i="0" u="none">
                <a:solidFill>
                  <a:srgbClr val="FFFFFF">
                    <a:alpha val="100000"/>
                  </a:srgbClr>
                </a:solidFill>
                <a:latin typeface="Arial" panose="02040604050505020304" pitchFamily="18" charset="0"/>
              </a:rPr>
              <a:t>Aug</a:t>
            </a:r>
          </a:p>
        </p:txBody>
      </p:sp>
      <p:cxnSp>
        <p:nvCxnSpPr>
          <p:cNvPr id="17" name="OTLSHAPE_TB_00000000000000000000000000000000_Separator3">
            <a:extLst>
              <a:ext uri="{FF2B5EF4-FFF2-40B4-BE49-F238E27FC236}">
                <a16:creationId xmlns:a16="http://schemas.microsoft.com/office/drawing/2014/main" id="{C0892E72-A3C0-42FC-A32E-C91B5C558B3D}"/>
              </a:ext>
            </a:extLst>
          </p:cNvPr>
          <p:cNvCxnSpPr/>
          <p:nvPr>
            <p:custDataLst>
              <p:tags r:id="rId11"/>
            </p:custDataLst>
          </p:nvPr>
        </p:nvCxnSpPr>
        <p:spPr>
          <a:xfrm>
            <a:off x="6121400" y="2899172"/>
            <a:ext cx="0" cy="203200"/>
          </a:xfrm>
          <a:prstGeom prst="line">
            <a:avLst/>
          </a:prstGeom>
          <a:ln w="12700" cap="flat" cmpd="sng" algn="ctr">
            <a:solidFill>
              <a:srgbClr val="FFFFFF">
                <a:alpha val="30000"/>
              </a:srgbClr>
            </a:solidFill>
            <a:prstDash val="solid"/>
            <a:headEnd type="none" w="med" len="med"/>
            <a:tailEnd type="none" w="med" len="med"/>
          </a:ln>
        </p:spPr>
      </p:cxnSp>
      <p:sp>
        <p:nvSpPr>
          <p:cNvPr id="18" name="OTLSHAPE_TB_00000000000000000000000000000000_TimescaleInterval4">
            <a:extLst>
              <a:ext uri="{FF2B5EF4-FFF2-40B4-BE49-F238E27FC236}">
                <a16:creationId xmlns:a16="http://schemas.microsoft.com/office/drawing/2014/main" id="{837F2871-9536-472A-BD3F-F9E067E08A79}"/>
              </a:ext>
              <a:ext uri="{107FC344-143B-4386-B84A-4FD51615D06B}">
                <a16:creationId xmlns:a16="http://schemas.microsoft.com/office/drawing/2014/main\" xmlns:p14="http://schemas.microsoft.com/office/powerpoint/2010/main" xmlns="" id="BBC68520-D5A7-474E-B388-A79273EBEFD3"/>
              </a:ext>
            </a:extLst>
          </p:cNvPr>
          <p:cNvSpPr txBox="1"/>
          <p:nvPr>
            <p:custDataLst>
              <p:tags r:id="rId12"/>
            </p:custDataLst>
          </p:nvPr>
        </p:nvSpPr>
        <p:spPr>
          <a:xfrm>
            <a:off x="6184900" y="2911872"/>
            <a:ext cx="368300" cy="177800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spAutoFit/>
          </a:bodyPr>
          <a:lstStyle/>
          <a:p>
            <a:pPr algn="l"/>
            <a:r>
              <a:rPr lang="en-US" sz="1200" b="0" i="0" u="none">
                <a:solidFill>
                  <a:srgbClr val="FFFFFF">
                    <a:alpha val="100000"/>
                  </a:srgbClr>
                </a:solidFill>
                <a:latin typeface="Arial" panose="02040604050505020304" pitchFamily="18" charset="0"/>
              </a:rPr>
              <a:t>Sep</a:t>
            </a:r>
          </a:p>
        </p:txBody>
      </p:sp>
      <p:cxnSp>
        <p:nvCxnSpPr>
          <p:cNvPr id="19" name="OTLSHAPE_TB_00000000000000000000000000000000_Separator4">
            <a:extLst>
              <a:ext uri="{FF2B5EF4-FFF2-40B4-BE49-F238E27FC236}">
                <a16:creationId xmlns:a16="http://schemas.microsoft.com/office/drawing/2014/main" id="{163B81F5-F008-40A0-A726-9091B3C6D384}"/>
              </a:ext>
            </a:extLst>
          </p:cNvPr>
          <p:cNvCxnSpPr/>
          <p:nvPr>
            <p:custDataLst>
              <p:tags r:id="rId13"/>
            </p:custDataLst>
          </p:nvPr>
        </p:nvCxnSpPr>
        <p:spPr>
          <a:xfrm>
            <a:off x="7772400" y="2899172"/>
            <a:ext cx="0" cy="203200"/>
          </a:xfrm>
          <a:prstGeom prst="line">
            <a:avLst/>
          </a:prstGeom>
          <a:ln w="12700" cap="flat" cmpd="sng" algn="ctr">
            <a:solidFill>
              <a:srgbClr val="FFFFFF">
                <a:alpha val="30000"/>
              </a:srgbClr>
            </a:solidFill>
            <a:prstDash val="solid"/>
            <a:headEnd type="none" w="med" len="med"/>
            <a:tailEnd type="none" w="med" len="med"/>
          </a:ln>
        </p:spPr>
      </p:cxnSp>
      <p:sp>
        <p:nvSpPr>
          <p:cNvPr id="20" name="OTLSHAPE_TB_00000000000000000000000000000000_TimescaleInterval5">
            <a:extLst>
              <a:ext uri="{FF2B5EF4-FFF2-40B4-BE49-F238E27FC236}">
                <a16:creationId xmlns:a16="http://schemas.microsoft.com/office/drawing/2014/main" id="{081FD4DD-12BE-4773-B9DE-6A9421A2DF96}"/>
              </a:ext>
              <a:ext uri="{A5170A79-5958-465B-8B53-6B5A27839276}">
                <a16:creationId xmlns:a16="http://schemas.microsoft.com/office/drawing/2014/main\" xmlns:p14="http://schemas.microsoft.com/office/powerpoint/2010/main" xmlns="" id="0BF93CA7-A8FE-4CCD-90C3-3D092D3E9FDB"/>
              </a:ext>
            </a:extLst>
          </p:cNvPr>
          <p:cNvSpPr txBox="1"/>
          <p:nvPr>
            <p:custDataLst>
              <p:tags r:id="rId14"/>
            </p:custDataLst>
          </p:nvPr>
        </p:nvSpPr>
        <p:spPr>
          <a:xfrm>
            <a:off x="7835900" y="2911872"/>
            <a:ext cx="241300" cy="177800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spAutoFit/>
          </a:bodyPr>
          <a:lstStyle/>
          <a:p>
            <a:pPr algn="l"/>
            <a:r>
              <a:rPr lang="en-US" sz="1200" b="0" i="0" u="none">
                <a:solidFill>
                  <a:srgbClr val="FFFFFF">
                    <a:alpha val="100000"/>
                  </a:srgbClr>
                </a:solidFill>
                <a:latin typeface="Arial" panose="02040604050505020304" pitchFamily="18" charset="0"/>
              </a:rPr>
              <a:t>Oct</a:t>
            </a:r>
          </a:p>
        </p:txBody>
      </p:sp>
      <p:cxnSp>
        <p:nvCxnSpPr>
          <p:cNvPr id="21" name="OTLSHAPE_TB_00000000000000000000000000000000_Separator5">
            <a:extLst>
              <a:ext uri="{FF2B5EF4-FFF2-40B4-BE49-F238E27FC236}">
                <a16:creationId xmlns:a16="http://schemas.microsoft.com/office/drawing/2014/main" id="{A0AC8201-0093-42C2-80B7-FF3C1950DFF2}"/>
              </a:ext>
            </a:extLst>
          </p:cNvPr>
          <p:cNvCxnSpPr/>
          <p:nvPr>
            <p:custDataLst>
              <p:tags r:id="rId15"/>
            </p:custDataLst>
          </p:nvPr>
        </p:nvCxnSpPr>
        <p:spPr>
          <a:xfrm>
            <a:off x="9461500" y="2899172"/>
            <a:ext cx="0" cy="203200"/>
          </a:xfrm>
          <a:prstGeom prst="line">
            <a:avLst/>
          </a:prstGeom>
          <a:ln w="12700" cap="flat" cmpd="sng" algn="ctr">
            <a:solidFill>
              <a:srgbClr val="FFFFFF">
                <a:alpha val="30000"/>
              </a:srgbClr>
            </a:solidFill>
            <a:prstDash val="solid"/>
            <a:headEnd type="none" w="med" len="med"/>
            <a:tailEnd type="none" w="med" len="med"/>
          </a:ln>
        </p:spPr>
      </p:cxnSp>
      <p:sp>
        <p:nvSpPr>
          <p:cNvPr id="22" name="OTLSHAPE_TB_00000000000000000000000000000000_TimescaleInterval6">
            <a:extLst>
              <a:ext uri="{FF2B5EF4-FFF2-40B4-BE49-F238E27FC236}">
                <a16:creationId xmlns:a16="http://schemas.microsoft.com/office/drawing/2014/main" id="{A47B6DC5-53A3-4B3C-8887-A99263EDA5A9}"/>
              </a:ext>
              <a:ext uri="{69E402D1-653A-4B02-8585-0D0FA2BB5404}">
                <a16:creationId xmlns:a16="http://schemas.microsoft.com/office/drawing/2014/main\" xmlns:p14="http://schemas.microsoft.com/office/powerpoint/2010/main" xmlns="" id="880A52A2-4A67-4BB1-A2A2-F90D6658721C"/>
              </a:ext>
            </a:extLst>
          </p:cNvPr>
          <p:cNvSpPr txBox="1"/>
          <p:nvPr>
            <p:custDataLst>
              <p:tags r:id="rId16"/>
            </p:custDataLst>
          </p:nvPr>
        </p:nvSpPr>
        <p:spPr>
          <a:xfrm>
            <a:off x="9525000" y="2911872"/>
            <a:ext cx="368300" cy="177800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spAutoFit/>
          </a:bodyPr>
          <a:lstStyle/>
          <a:p>
            <a:pPr algn="l"/>
            <a:r>
              <a:rPr lang="en-US" sz="1200" b="0" i="0" u="none">
                <a:solidFill>
                  <a:srgbClr val="FFFFFF">
                    <a:alpha val="100000"/>
                  </a:srgbClr>
                </a:solidFill>
                <a:latin typeface="Arial" panose="02040604050505020304" pitchFamily="18" charset="0"/>
              </a:rPr>
              <a:t>Nov</a:t>
            </a:r>
          </a:p>
        </p:txBody>
      </p:sp>
      <p:cxnSp>
        <p:nvCxnSpPr>
          <p:cNvPr id="23" name="OTLSHAPE_M_50f7b5b4adb94a07811025f85bb30cf9_Connector1">
            <a:extLst>
              <a:ext uri="{FF2B5EF4-FFF2-40B4-BE49-F238E27FC236}">
                <a16:creationId xmlns:a16="http://schemas.microsoft.com/office/drawing/2014/main" id="{818FD6FD-134C-406B-B86D-62515597875C}"/>
              </a:ext>
            </a:extLst>
          </p:cNvPr>
          <p:cNvCxnSpPr/>
          <p:nvPr>
            <p:custDataLst>
              <p:tags r:id="rId17"/>
            </p:custDataLst>
          </p:nvPr>
        </p:nvCxnSpPr>
        <p:spPr>
          <a:xfrm>
            <a:off x="1905000" y="2378472"/>
            <a:ext cx="0" cy="431800"/>
          </a:xfrm>
          <a:prstGeom prst="line">
            <a:avLst/>
          </a:prstGeom>
          <a:ln w="12700" cap="flat" cmpd="sng" algn="ctr">
            <a:solidFill>
              <a:srgbClr val="80B9DE">
                <a:alpha val="100000"/>
              </a:srgbClr>
            </a:solidFill>
            <a:prstDash val="solid"/>
            <a:headEnd type="none" w="med" len="med"/>
            <a:tailEnd type="none" w="med" len="med"/>
          </a:ln>
        </p:spPr>
      </p:cxnSp>
      <p:cxnSp>
        <p:nvCxnSpPr>
          <p:cNvPr id="24" name="OTLSHAPE_M_6dc53324fcb540f48453f838463a9215_Connector1">
            <a:extLst>
              <a:ext uri="{FF2B5EF4-FFF2-40B4-BE49-F238E27FC236}">
                <a16:creationId xmlns:a16="http://schemas.microsoft.com/office/drawing/2014/main" id="{8C426C7E-F816-4F9C-A04E-5E536D92C974}"/>
              </a:ext>
            </a:extLst>
          </p:cNvPr>
          <p:cNvCxnSpPr/>
          <p:nvPr>
            <p:custDataLst>
              <p:tags r:id="rId18"/>
            </p:custDataLst>
          </p:nvPr>
        </p:nvCxnSpPr>
        <p:spPr>
          <a:xfrm>
            <a:off x="10299700" y="2378472"/>
            <a:ext cx="0" cy="431800"/>
          </a:xfrm>
          <a:prstGeom prst="line">
            <a:avLst/>
          </a:prstGeom>
          <a:ln w="12700" cap="flat" cmpd="sng" algn="ctr">
            <a:solidFill>
              <a:srgbClr val="80B9DE">
                <a:alpha val="100000"/>
              </a:srgbClr>
            </a:solidFill>
            <a:prstDash val="solid"/>
            <a:headEnd type="none" w="med" len="med"/>
            <a:tailEnd type="none" w="med" len="med"/>
          </a:ln>
        </p:spPr>
      </p:cxnSp>
      <p:cxnSp>
        <p:nvCxnSpPr>
          <p:cNvPr id="25" name="OTLSHAPE_T_02907b28bae94accb0ef125881463508_LeftVerticalConnector1">
            <a:extLst>
              <a:ext uri="{FF2B5EF4-FFF2-40B4-BE49-F238E27FC236}">
                <a16:creationId xmlns:a16="http://schemas.microsoft.com/office/drawing/2014/main" id="{DC5BB253-84D0-4D0C-B4B3-9157DB0479D3}"/>
              </a:ext>
            </a:extLst>
          </p:cNvPr>
          <p:cNvCxnSpPr/>
          <p:nvPr>
            <p:custDataLst>
              <p:tags r:id="rId19"/>
            </p:custDataLst>
          </p:nvPr>
        </p:nvCxnSpPr>
        <p:spPr>
          <a:xfrm>
            <a:off x="1847528" y="3191272"/>
            <a:ext cx="0" cy="685800"/>
          </a:xfrm>
          <a:prstGeom prst="line">
            <a:avLst/>
          </a:prstGeom>
          <a:ln w="12700" cap="flat" cmpd="sng" algn="ctr">
            <a:solidFill>
              <a:srgbClr val="CCCCCC">
                <a:alpha val="100000"/>
              </a:srgbClr>
            </a:solidFill>
            <a:prstDash val="solid"/>
            <a:headEnd type="none" w="med" len="med"/>
            <a:tailEnd type="none" w="med" len="med"/>
          </a:ln>
        </p:spPr>
      </p:cxnSp>
      <p:cxnSp>
        <p:nvCxnSpPr>
          <p:cNvPr id="26" name="OTLSHAPE_T_02907b28bae94accb0ef125881463508_RightVerticalConnector1">
            <a:extLst>
              <a:ext uri="{FF2B5EF4-FFF2-40B4-BE49-F238E27FC236}">
                <a16:creationId xmlns:a16="http://schemas.microsoft.com/office/drawing/2014/main" id="{6C045DA9-91A5-46F3-99BD-3DD2B050CBFE}"/>
              </a:ext>
            </a:extLst>
          </p:cNvPr>
          <p:cNvCxnSpPr/>
          <p:nvPr>
            <p:custDataLst>
              <p:tags r:id="rId20"/>
            </p:custDataLst>
          </p:nvPr>
        </p:nvCxnSpPr>
        <p:spPr>
          <a:xfrm>
            <a:off x="2171700" y="3191272"/>
            <a:ext cx="0" cy="736600"/>
          </a:xfrm>
          <a:prstGeom prst="line">
            <a:avLst/>
          </a:prstGeom>
          <a:ln w="12700" cap="flat" cmpd="sng" algn="ctr">
            <a:solidFill>
              <a:srgbClr val="CCCCCC">
                <a:alpha val="100000"/>
              </a:srgbClr>
            </a:solidFill>
            <a:prstDash val="solid"/>
            <a:headEnd type="none" w="med" len="med"/>
            <a:tailEnd type="none" w="med" len="med"/>
          </a:ln>
        </p:spPr>
      </p:cxnSp>
      <p:cxnSp>
        <p:nvCxnSpPr>
          <p:cNvPr id="27" name="OTLSHAPE_T_71c8bc1db8db4210b6ac44ddd9c655c6_LeftVerticalConnector1">
            <a:extLst>
              <a:ext uri="{FF2B5EF4-FFF2-40B4-BE49-F238E27FC236}">
                <a16:creationId xmlns:a16="http://schemas.microsoft.com/office/drawing/2014/main" id="{D5816150-A3B6-429F-9596-ABE441D9FCD6}"/>
              </a:ext>
            </a:extLst>
          </p:cNvPr>
          <p:cNvCxnSpPr/>
          <p:nvPr>
            <p:custDataLst>
              <p:tags r:id="rId21"/>
            </p:custDataLst>
          </p:nvPr>
        </p:nvCxnSpPr>
        <p:spPr>
          <a:xfrm>
            <a:off x="2120900" y="3191272"/>
            <a:ext cx="0" cy="495300"/>
          </a:xfrm>
          <a:prstGeom prst="line">
            <a:avLst/>
          </a:prstGeom>
          <a:ln w="12700" cap="flat" cmpd="sng" algn="ctr">
            <a:solidFill>
              <a:srgbClr val="CCCCCC">
                <a:alpha val="100000"/>
              </a:srgbClr>
            </a:solidFill>
            <a:prstDash val="solid"/>
            <a:headEnd type="none" w="med" len="med"/>
            <a:tailEnd type="none" w="med" len="med"/>
          </a:ln>
        </p:spPr>
      </p:cxnSp>
      <p:cxnSp>
        <p:nvCxnSpPr>
          <p:cNvPr id="28" name="OTLSHAPE_T_71c8bc1db8db4210b6ac44ddd9c655c6_LeftVerticalConnector2">
            <a:extLst>
              <a:ext uri="{FF2B5EF4-FFF2-40B4-BE49-F238E27FC236}">
                <a16:creationId xmlns:a16="http://schemas.microsoft.com/office/drawing/2014/main" id="{66A9ADCC-2A63-49CF-BC86-351DB43C63E7}"/>
              </a:ext>
            </a:extLst>
          </p:cNvPr>
          <p:cNvCxnSpPr/>
          <p:nvPr>
            <p:custDataLst>
              <p:tags r:id="rId22"/>
            </p:custDataLst>
          </p:nvPr>
        </p:nvCxnSpPr>
        <p:spPr>
          <a:xfrm>
            <a:off x="2135560" y="4005064"/>
            <a:ext cx="0" cy="330200"/>
          </a:xfrm>
          <a:prstGeom prst="line">
            <a:avLst/>
          </a:prstGeom>
          <a:ln w="12700" cap="flat" cmpd="sng" algn="ctr">
            <a:solidFill>
              <a:srgbClr val="CCCCCC">
                <a:alpha val="100000"/>
              </a:srgbClr>
            </a:solidFill>
            <a:prstDash val="solid"/>
            <a:headEnd type="none" w="med" len="med"/>
            <a:tailEnd type="none" w="med" len="med"/>
          </a:ln>
        </p:spPr>
      </p:cxnSp>
      <p:cxnSp>
        <p:nvCxnSpPr>
          <p:cNvPr id="29" name="OTLSHAPE_T_71c8bc1db8db4210b6ac44ddd9c655c6_RightVerticalConnector1">
            <a:extLst>
              <a:ext uri="{FF2B5EF4-FFF2-40B4-BE49-F238E27FC236}">
                <a16:creationId xmlns:a16="http://schemas.microsoft.com/office/drawing/2014/main" id="{1A384A14-E4FB-489B-95F8-9CAA5701FC8F}"/>
              </a:ext>
            </a:extLst>
          </p:cNvPr>
          <p:cNvCxnSpPr/>
          <p:nvPr>
            <p:custDataLst>
              <p:tags r:id="rId23"/>
            </p:custDataLst>
          </p:nvPr>
        </p:nvCxnSpPr>
        <p:spPr>
          <a:xfrm>
            <a:off x="6946900" y="3191272"/>
            <a:ext cx="0" cy="1219200"/>
          </a:xfrm>
          <a:prstGeom prst="line">
            <a:avLst/>
          </a:prstGeom>
          <a:ln w="12700" cap="flat" cmpd="sng" algn="ctr">
            <a:solidFill>
              <a:srgbClr val="CCCCCC">
                <a:alpha val="100000"/>
              </a:srgbClr>
            </a:solidFill>
            <a:prstDash val="solid"/>
            <a:headEnd type="none" w="med" len="med"/>
            <a:tailEnd type="none" w="med" len="med"/>
          </a:ln>
        </p:spPr>
      </p:cxnSp>
      <p:cxnSp>
        <p:nvCxnSpPr>
          <p:cNvPr id="30" name="OTLSHAPE_T_9ccca8a19e0e463987421d36a0e877be_LeftVerticalConnector1">
            <a:extLst>
              <a:ext uri="{FF2B5EF4-FFF2-40B4-BE49-F238E27FC236}">
                <a16:creationId xmlns:a16="http://schemas.microsoft.com/office/drawing/2014/main" id="{A32B50E2-BF67-48E5-84FE-B6FD506625A5}"/>
              </a:ext>
            </a:extLst>
          </p:cNvPr>
          <p:cNvCxnSpPr/>
          <p:nvPr>
            <p:custDataLst>
              <p:tags r:id="rId24"/>
            </p:custDataLst>
          </p:nvPr>
        </p:nvCxnSpPr>
        <p:spPr>
          <a:xfrm>
            <a:off x="3492500" y="3191272"/>
            <a:ext cx="0" cy="1117600"/>
          </a:xfrm>
          <a:prstGeom prst="line">
            <a:avLst/>
          </a:prstGeom>
          <a:ln w="12700" cap="flat" cmpd="sng" algn="ctr">
            <a:solidFill>
              <a:srgbClr val="CCCCCC">
                <a:alpha val="100000"/>
              </a:srgbClr>
            </a:solidFill>
            <a:prstDash val="solid"/>
            <a:headEnd type="none" w="med" len="med"/>
            <a:tailEnd type="none" w="med" len="med"/>
          </a:ln>
        </p:spPr>
      </p:cxnSp>
      <p:cxnSp>
        <p:nvCxnSpPr>
          <p:cNvPr id="31" name="OTLSHAPE_T_9ccca8a19e0e463987421d36a0e877be_RightVerticalConnector1">
            <a:extLst>
              <a:ext uri="{FF2B5EF4-FFF2-40B4-BE49-F238E27FC236}">
                <a16:creationId xmlns:a16="http://schemas.microsoft.com/office/drawing/2014/main" id="{D2D66A77-240D-4792-950B-41FE95261FC0}"/>
              </a:ext>
            </a:extLst>
          </p:cNvPr>
          <p:cNvCxnSpPr/>
          <p:nvPr>
            <p:custDataLst>
              <p:tags r:id="rId25"/>
            </p:custDataLst>
          </p:nvPr>
        </p:nvCxnSpPr>
        <p:spPr>
          <a:xfrm>
            <a:off x="6121400" y="3191272"/>
            <a:ext cx="0" cy="1117600"/>
          </a:xfrm>
          <a:prstGeom prst="line">
            <a:avLst/>
          </a:prstGeom>
          <a:ln w="12700" cap="flat" cmpd="sng" algn="ctr">
            <a:solidFill>
              <a:srgbClr val="CCCCCC">
                <a:alpha val="100000"/>
              </a:srgbClr>
            </a:solidFill>
            <a:prstDash val="solid"/>
            <a:headEnd type="none" w="med" len="med"/>
            <a:tailEnd type="none" w="med" len="med"/>
          </a:ln>
        </p:spPr>
      </p:cxnSp>
      <p:cxnSp>
        <p:nvCxnSpPr>
          <p:cNvPr id="32" name="OTLSHAPE_T_5baf7d35970745be8d7f5e653a144cad_LeftVerticalConnector1">
            <a:extLst>
              <a:ext uri="{FF2B5EF4-FFF2-40B4-BE49-F238E27FC236}">
                <a16:creationId xmlns:a16="http://schemas.microsoft.com/office/drawing/2014/main" id="{D8E1E717-D9C4-4506-BE67-7081DC004B2C}"/>
              </a:ext>
            </a:extLst>
          </p:cNvPr>
          <p:cNvCxnSpPr/>
          <p:nvPr>
            <p:custDataLst>
              <p:tags r:id="rId26"/>
            </p:custDataLst>
          </p:nvPr>
        </p:nvCxnSpPr>
        <p:spPr>
          <a:xfrm>
            <a:off x="4419600" y="3191272"/>
            <a:ext cx="0" cy="1117600"/>
          </a:xfrm>
          <a:prstGeom prst="line">
            <a:avLst/>
          </a:prstGeom>
          <a:ln w="12700" cap="flat" cmpd="sng" algn="ctr">
            <a:solidFill>
              <a:srgbClr val="CCCCCC">
                <a:alpha val="100000"/>
              </a:srgbClr>
            </a:solidFill>
            <a:prstDash val="solid"/>
            <a:headEnd type="none" w="med" len="med"/>
            <a:tailEnd type="none" w="med" len="med"/>
          </a:ln>
        </p:spPr>
      </p:cxnSp>
      <p:cxnSp>
        <p:nvCxnSpPr>
          <p:cNvPr id="33" name="OTLSHAPE_T_5baf7d35970745be8d7f5e653a144cad_LeftVerticalConnector3">
            <a:extLst>
              <a:ext uri="{FF2B5EF4-FFF2-40B4-BE49-F238E27FC236}">
                <a16:creationId xmlns:a16="http://schemas.microsoft.com/office/drawing/2014/main" id="{4E0CC9DA-BD2F-4D02-BB29-B3C383D146B9}"/>
              </a:ext>
            </a:extLst>
          </p:cNvPr>
          <p:cNvCxnSpPr/>
          <p:nvPr>
            <p:custDataLst>
              <p:tags r:id="rId27"/>
            </p:custDataLst>
          </p:nvPr>
        </p:nvCxnSpPr>
        <p:spPr>
          <a:xfrm>
            <a:off x="4727848" y="4588892"/>
            <a:ext cx="0" cy="330200"/>
          </a:xfrm>
          <a:prstGeom prst="line">
            <a:avLst/>
          </a:prstGeom>
          <a:ln w="12700" cap="flat" cmpd="sng" algn="ctr">
            <a:solidFill>
              <a:srgbClr val="CCCCCC">
                <a:alpha val="100000"/>
              </a:srgbClr>
            </a:solidFill>
            <a:prstDash val="solid"/>
            <a:headEnd type="none" w="med" len="med"/>
            <a:tailEnd type="none" w="med" len="med"/>
          </a:ln>
        </p:spPr>
      </p:cxnSp>
      <p:cxnSp>
        <p:nvCxnSpPr>
          <p:cNvPr id="34" name="OTLSHAPE_T_273a953e14584433ac4c29030ed0a1fc_LeftVerticalConnector1">
            <a:extLst>
              <a:ext uri="{FF2B5EF4-FFF2-40B4-BE49-F238E27FC236}">
                <a16:creationId xmlns:a16="http://schemas.microsoft.com/office/drawing/2014/main" id="{F40F24AC-06F8-45FC-B5FF-19D3BCE07774}"/>
              </a:ext>
            </a:extLst>
          </p:cNvPr>
          <p:cNvCxnSpPr>
            <a:cxnSpLocks/>
          </p:cNvCxnSpPr>
          <p:nvPr>
            <p:custDataLst>
              <p:tags r:id="rId28"/>
            </p:custDataLst>
          </p:nvPr>
        </p:nvCxnSpPr>
        <p:spPr>
          <a:xfrm>
            <a:off x="8318500" y="3191272"/>
            <a:ext cx="0" cy="2231876"/>
          </a:xfrm>
          <a:prstGeom prst="line">
            <a:avLst/>
          </a:prstGeom>
          <a:ln w="12700" cap="flat" cmpd="sng" algn="ctr">
            <a:solidFill>
              <a:srgbClr val="CCCCCC">
                <a:alpha val="100000"/>
              </a:srgbClr>
            </a:solidFill>
            <a:prstDash val="solid"/>
            <a:headEnd type="none" w="med" len="med"/>
            <a:tailEnd type="none" w="med" len="med"/>
          </a:ln>
        </p:spPr>
      </p:cxnSp>
      <p:cxnSp>
        <p:nvCxnSpPr>
          <p:cNvPr id="35" name="OTLSHAPE_T_273a953e14584433ac4c29030ed0a1fc_RightVerticalConnector1">
            <a:extLst>
              <a:ext uri="{FF2B5EF4-FFF2-40B4-BE49-F238E27FC236}">
                <a16:creationId xmlns:a16="http://schemas.microsoft.com/office/drawing/2014/main" id="{DB9BDB95-04DD-4A13-A99E-5389603ACEE7}"/>
              </a:ext>
            </a:extLst>
          </p:cNvPr>
          <p:cNvCxnSpPr/>
          <p:nvPr>
            <p:custDataLst>
              <p:tags r:id="rId29"/>
            </p:custDataLst>
          </p:nvPr>
        </p:nvCxnSpPr>
        <p:spPr>
          <a:xfrm>
            <a:off x="9245600" y="3191272"/>
            <a:ext cx="0" cy="2641600"/>
          </a:xfrm>
          <a:prstGeom prst="line">
            <a:avLst/>
          </a:prstGeom>
          <a:ln w="12700" cap="flat" cmpd="sng" algn="ctr">
            <a:solidFill>
              <a:srgbClr val="CCCCCC">
                <a:alpha val="100000"/>
              </a:srgbClr>
            </a:solidFill>
            <a:prstDash val="solid"/>
            <a:headEnd type="none" w="med" len="med"/>
            <a:tailEnd type="none" w="med" len="med"/>
          </a:ln>
        </p:spPr>
      </p:cxnSp>
      <p:sp>
        <p:nvSpPr>
          <p:cNvPr id="36" name="OTLSHAPE_M_50f7b5b4adb94a07811025f85bb30cf9_Shape">
            <a:extLst>
              <a:ext uri="{FF2B5EF4-FFF2-40B4-BE49-F238E27FC236}">
                <a16:creationId xmlns:a16="http://schemas.microsoft.com/office/drawing/2014/main" id="{1401ECDC-8412-424E-8883-D1E87BCBA5D2}"/>
              </a:ext>
            </a:extLst>
          </p:cNvPr>
          <p:cNvSpPr/>
          <p:nvPr>
            <p:custDataLst>
              <p:tags r:id="rId30"/>
            </p:custDataLst>
          </p:nvPr>
        </p:nvSpPr>
        <p:spPr>
          <a:xfrm rot="-5400000">
            <a:off x="1930400" y="2378472"/>
            <a:ext cx="165100" cy="165100"/>
          </a:xfrm>
          <a:prstGeom prst="flowChartMerge">
            <a:avLst/>
          </a:prstGeom>
          <a:solidFill>
            <a:srgbClr val="9BBB59">
              <a:alpha val="100000"/>
            </a:srgbClr>
          </a:solidFill>
        </p:spPr>
      </p:sp>
      <p:sp>
        <p:nvSpPr>
          <p:cNvPr id="37" name="OTLSHAPE_M_50f7b5b4adb94a07811025f85bb30cf9_Title">
            <a:extLst>
              <a:ext uri="{FF2B5EF4-FFF2-40B4-BE49-F238E27FC236}">
                <a16:creationId xmlns:a16="http://schemas.microsoft.com/office/drawing/2014/main" id="{1392E58B-C085-496C-9704-24F3D5BE52DE}"/>
              </a:ext>
              <a:ext uri="{5B559BD5-C64E-43A9-8BAF-696534081850}">
                <a16:creationId xmlns:a16="http://schemas.microsoft.com/office/drawing/2014/main\" xmlns:p14="http://schemas.microsoft.com/office/powerpoint/2010/main" xmlns="" id="26CD3BB4-7CC9-4DEE-BC40-E3376F500616"/>
              </a:ext>
            </a:extLst>
          </p:cNvPr>
          <p:cNvSpPr txBox="1"/>
          <p:nvPr>
            <p:custDataLst>
              <p:tags r:id="rId31"/>
            </p:custDataLst>
          </p:nvPr>
        </p:nvSpPr>
        <p:spPr>
          <a:xfrm>
            <a:off x="2133600" y="2302272"/>
            <a:ext cx="977900" cy="16510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l"/>
            <a:r>
              <a:rPr lang="en-US" sz="1100" b="1" i="0" u="none">
                <a:solidFill>
                  <a:srgbClr val="000000">
                    <a:alpha val="100000"/>
                  </a:srgbClr>
                </a:solidFill>
                <a:latin typeface="Arial" panose="02040604050505020304" pitchFamily="18" charset="0"/>
              </a:rPr>
              <a:t>Thesis Kickoff</a:t>
            </a:r>
          </a:p>
        </p:txBody>
      </p:sp>
      <p:sp>
        <p:nvSpPr>
          <p:cNvPr id="38" name="OTLSHAPE_M_50f7b5b4adb94a07811025f85bb30cf9_Date">
            <a:extLst>
              <a:ext uri="{FF2B5EF4-FFF2-40B4-BE49-F238E27FC236}">
                <a16:creationId xmlns:a16="http://schemas.microsoft.com/office/drawing/2014/main" id="{6AB3F502-B7EA-437A-B871-F7A0C4EE2D14}"/>
              </a:ext>
              <a:ext uri="{D2CE33F2-626C-4A97-9AF0-DAA617412145}">
                <a16:creationId xmlns:a16="http://schemas.microsoft.com/office/drawing/2014/main\" xmlns:p14="http://schemas.microsoft.com/office/powerpoint/2010/main" xmlns="" id="8164B034-F403-4D70-89B8-4E2C47398649"/>
              </a:ext>
            </a:extLst>
          </p:cNvPr>
          <p:cNvSpPr txBox="1"/>
          <p:nvPr>
            <p:custDataLst>
              <p:tags r:id="rId32"/>
            </p:custDataLst>
          </p:nvPr>
        </p:nvSpPr>
        <p:spPr>
          <a:xfrm>
            <a:off x="2133600" y="2467372"/>
            <a:ext cx="482600" cy="15240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l"/>
            <a:r>
              <a:rPr lang="en-US" sz="1000" b="0" i="0" u="none">
                <a:solidFill>
                  <a:srgbClr val="44546A">
                    <a:alpha val="100000"/>
                  </a:srgbClr>
                </a:solidFill>
                <a:latin typeface="Arial" panose="02040604050505020304" pitchFamily="18" charset="0"/>
              </a:rPr>
              <a:t>15 Jun</a:t>
            </a:r>
          </a:p>
        </p:txBody>
      </p:sp>
      <p:sp>
        <p:nvSpPr>
          <p:cNvPr id="39" name="OTLSHAPE_M_9a5bb597aa8149e9a14ba4dc1096dfb7_Shape">
            <a:extLst>
              <a:ext uri="{FF2B5EF4-FFF2-40B4-BE49-F238E27FC236}">
                <a16:creationId xmlns:a16="http://schemas.microsoft.com/office/drawing/2014/main" id="{6D9C37BB-F4FB-4D27-AA16-1E837AC360D3}"/>
              </a:ext>
            </a:extLst>
          </p:cNvPr>
          <p:cNvSpPr/>
          <p:nvPr>
            <p:custDataLst>
              <p:tags r:id="rId33"/>
            </p:custDataLst>
          </p:nvPr>
        </p:nvSpPr>
        <p:spPr>
          <a:xfrm>
            <a:off x="9245600" y="2619772"/>
            <a:ext cx="228600" cy="254000"/>
          </a:xfrm>
          <a:prstGeom prst="diamond">
            <a:avLst/>
          </a:prstGeom>
          <a:solidFill>
            <a:srgbClr val="FF0100">
              <a:alpha val="100000"/>
            </a:srgbClr>
          </a:solidFill>
        </p:spPr>
      </p:sp>
      <p:sp>
        <p:nvSpPr>
          <p:cNvPr id="40" name="OTLSHAPE_M_9a5bb597aa8149e9a14ba4dc1096dfb7_Title">
            <a:extLst>
              <a:ext uri="{FF2B5EF4-FFF2-40B4-BE49-F238E27FC236}">
                <a16:creationId xmlns:a16="http://schemas.microsoft.com/office/drawing/2014/main" id="{D122C5C3-99C5-49D5-9724-6692E88D92CF}"/>
              </a:ext>
              <a:ext uri="{75A23176-BBDD-4B73-AB87-737F4C0EEEFC}">
                <a16:creationId xmlns:a16="http://schemas.microsoft.com/office/drawing/2014/main\" xmlns:p14="http://schemas.microsoft.com/office/powerpoint/2010/main" xmlns="" id="E20B81F3-4FDF-4558-966D-BFEA7BA0DC1F"/>
              </a:ext>
            </a:extLst>
          </p:cNvPr>
          <p:cNvSpPr txBox="1"/>
          <p:nvPr>
            <p:custDataLst>
              <p:tags r:id="rId34"/>
            </p:custDataLst>
          </p:nvPr>
        </p:nvSpPr>
        <p:spPr>
          <a:xfrm>
            <a:off x="8928100" y="2276872"/>
            <a:ext cx="850900" cy="16510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en-US" sz="1100" b="1" i="0" u="none">
                <a:solidFill>
                  <a:srgbClr val="000000">
                    <a:alpha val="100000"/>
                  </a:srgbClr>
                </a:solidFill>
                <a:latin typeface="Arial" panose="02040604050505020304" pitchFamily="18" charset="0"/>
              </a:rPr>
              <a:t>Submission</a:t>
            </a:r>
          </a:p>
        </p:txBody>
      </p:sp>
      <p:sp>
        <p:nvSpPr>
          <p:cNvPr id="41" name="OTLSHAPE_M_9a5bb597aa8149e9a14ba4dc1096dfb7_Date">
            <a:extLst>
              <a:ext uri="{FF2B5EF4-FFF2-40B4-BE49-F238E27FC236}">
                <a16:creationId xmlns:a16="http://schemas.microsoft.com/office/drawing/2014/main" id="{EFB20A13-7DC7-4ECD-A049-7041973F7B1D}"/>
              </a:ext>
              <a:ext uri="{D011E397-FBC8-47C0-BF56-854717E59309}">
                <a16:creationId xmlns:a16="http://schemas.microsoft.com/office/drawing/2014/main\" xmlns:p14="http://schemas.microsoft.com/office/powerpoint/2010/main" xmlns="" id="8C90B31B-E877-4956-8764-8182C0E24E83"/>
              </a:ext>
            </a:extLst>
          </p:cNvPr>
          <p:cNvSpPr txBox="1"/>
          <p:nvPr>
            <p:custDataLst>
              <p:tags r:id="rId35"/>
            </p:custDataLst>
          </p:nvPr>
        </p:nvSpPr>
        <p:spPr>
          <a:xfrm>
            <a:off x="9105900" y="2441972"/>
            <a:ext cx="482600" cy="15240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en-US" sz="1000" b="0" i="0" u="none">
                <a:solidFill>
                  <a:srgbClr val="44546A">
                    <a:alpha val="100000"/>
                  </a:srgbClr>
                </a:solidFill>
                <a:latin typeface="Arial" panose="02040604050505020304" pitchFamily="18" charset="0"/>
              </a:rPr>
              <a:t>29 Oct</a:t>
            </a:r>
          </a:p>
        </p:txBody>
      </p:sp>
      <p:sp>
        <p:nvSpPr>
          <p:cNvPr id="42" name="OTLSHAPE_M_6dc53324fcb540f48453f838463a9215_Shape">
            <a:extLst>
              <a:ext uri="{FF2B5EF4-FFF2-40B4-BE49-F238E27FC236}">
                <a16:creationId xmlns:a16="http://schemas.microsoft.com/office/drawing/2014/main" id="{6080AEF1-396A-4224-9972-F58427420F34}"/>
              </a:ext>
            </a:extLst>
          </p:cNvPr>
          <p:cNvSpPr/>
          <p:nvPr>
            <p:custDataLst>
              <p:tags r:id="rId36"/>
            </p:custDataLst>
          </p:nvPr>
        </p:nvSpPr>
        <p:spPr>
          <a:xfrm rot="-5400000">
            <a:off x="10325100" y="2378472"/>
            <a:ext cx="165100" cy="165100"/>
          </a:xfrm>
          <a:prstGeom prst="flowChartMerge">
            <a:avLst/>
          </a:prstGeom>
          <a:solidFill>
            <a:srgbClr val="000000">
              <a:alpha val="100000"/>
            </a:srgbClr>
          </a:solidFill>
        </p:spPr>
      </p:sp>
      <p:sp>
        <p:nvSpPr>
          <p:cNvPr id="43" name="OTLSHAPE_M_6dc53324fcb540f48453f838463a9215_Title">
            <a:extLst>
              <a:ext uri="{FF2B5EF4-FFF2-40B4-BE49-F238E27FC236}">
                <a16:creationId xmlns:a16="http://schemas.microsoft.com/office/drawing/2014/main" id="{8AE36F68-D83B-4536-AFA2-3DDDC21C1081}"/>
              </a:ext>
              <a:ext uri="{850CD551-03C7-4DA4-A5F8-4E1276A5E027}">
                <a16:creationId xmlns:a16="http://schemas.microsoft.com/office/drawing/2014/main\" xmlns:p14="http://schemas.microsoft.com/office/powerpoint/2010/main" xmlns="" id="970D1D22-5271-42B6-9B34-A4939B8C37F6"/>
              </a:ext>
            </a:extLst>
          </p:cNvPr>
          <p:cNvSpPr txBox="1"/>
          <p:nvPr>
            <p:custDataLst>
              <p:tags r:id="rId37"/>
            </p:custDataLst>
          </p:nvPr>
        </p:nvSpPr>
        <p:spPr>
          <a:xfrm>
            <a:off x="10515600" y="2302272"/>
            <a:ext cx="1346200" cy="16510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l"/>
            <a:r>
              <a:rPr lang="en-US" sz="1100" b="1" i="0" u="none">
                <a:solidFill>
                  <a:srgbClr val="000000">
                    <a:alpha val="100000"/>
                  </a:srgbClr>
                </a:solidFill>
                <a:latin typeface="Arial" panose="02040604050505020304" pitchFamily="18" charset="0"/>
              </a:rPr>
              <a:t>Thesis completion</a:t>
            </a:r>
          </a:p>
        </p:txBody>
      </p:sp>
      <p:sp>
        <p:nvSpPr>
          <p:cNvPr id="44" name="OTLSHAPE_M_6dc53324fcb540f48453f838463a9215_Date">
            <a:extLst>
              <a:ext uri="{FF2B5EF4-FFF2-40B4-BE49-F238E27FC236}">
                <a16:creationId xmlns:a16="http://schemas.microsoft.com/office/drawing/2014/main" id="{FE6ED517-0136-4386-B708-EFD2D5EA0A72}"/>
              </a:ext>
              <a:ext uri="{F654517A-6DF4-42CA-8D0A-3817F4679460}">
                <a16:creationId xmlns:a16="http://schemas.microsoft.com/office/drawing/2014/main\" xmlns:p14="http://schemas.microsoft.com/office/powerpoint/2010/main" xmlns="" id="8C408507-EA25-42AF-8D0C-4F8F666BA311"/>
              </a:ext>
            </a:extLst>
          </p:cNvPr>
          <p:cNvSpPr txBox="1"/>
          <p:nvPr>
            <p:custDataLst>
              <p:tags r:id="rId38"/>
            </p:custDataLst>
          </p:nvPr>
        </p:nvSpPr>
        <p:spPr>
          <a:xfrm>
            <a:off x="10515600" y="2467372"/>
            <a:ext cx="482600" cy="15240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l"/>
            <a:r>
              <a:rPr lang="en-US" sz="1000" b="0" i="0" u="none">
                <a:solidFill>
                  <a:srgbClr val="44546A">
                    <a:alpha val="100000"/>
                  </a:srgbClr>
                </a:solidFill>
                <a:latin typeface="Arial" panose="02040604050505020304" pitchFamily="18" charset="0"/>
              </a:rPr>
              <a:t>15 Nov</a:t>
            </a:r>
          </a:p>
        </p:txBody>
      </p:sp>
      <p:sp>
        <p:nvSpPr>
          <p:cNvPr id="45" name="OTLSHAPE_T_02907b28bae94accb0ef125881463508_Shape">
            <a:extLst>
              <a:ext uri="{FF2B5EF4-FFF2-40B4-BE49-F238E27FC236}">
                <a16:creationId xmlns:a16="http://schemas.microsoft.com/office/drawing/2014/main" id="{ADDC3D0F-6DB3-4A4E-A1FC-298C6F7124F8}"/>
              </a:ext>
            </a:extLst>
          </p:cNvPr>
          <p:cNvSpPr/>
          <p:nvPr>
            <p:custDataLst>
              <p:tags r:id="rId39"/>
            </p:custDataLst>
          </p:nvPr>
        </p:nvSpPr>
        <p:spPr>
          <a:xfrm>
            <a:off x="1841500" y="3826272"/>
            <a:ext cx="330200" cy="203200"/>
          </a:xfrm>
          <a:prstGeom prst="rightArrow">
            <a:avLst>
              <a:gd name="adj1" fmla="val 75000"/>
              <a:gd name="adj2" fmla="val 50000"/>
            </a:avLst>
          </a:prstGeom>
          <a:solidFill>
            <a:srgbClr val="BFBFBF">
              <a:alpha val="100000"/>
            </a:srgbClr>
          </a:solidFill>
        </p:spPr>
      </p:sp>
      <p:sp>
        <p:nvSpPr>
          <p:cNvPr id="46" name="OTLSHAPE_T_02907b28bae94accb0ef125881463508_Duration">
            <a:extLst>
              <a:ext uri="{FF2B5EF4-FFF2-40B4-BE49-F238E27FC236}">
                <a16:creationId xmlns:a16="http://schemas.microsoft.com/office/drawing/2014/main" id="{05F6C5CD-69A5-4A8D-8E7D-1233D1A6B055}"/>
              </a:ext>
              <a:ext uri="{8809ACA6-4CE2-4959-B400-AC01D004C66A}">
                <a16:creationId xmlns:a16="http://schemas.microsoft.com/office/drawing/2014/main\" xmlns:p14="http://schemas.microsoft.com/office/powerpoint/2010/main" xmlns="" id="2863BA15-BF6C-4CE9-964C-0B29AD46ED0C"/>
              </a:ext>
            </a:extLst>
          </p:cNvPr>
          <p:cNvSpPr txBox="1"/>
          <p:nvPr>
            <p:custDataLst>
              <p:tags r:id="rId40"/>
            </p:custDataLst>
          </p:nvPr>
        </p:nvSpPr>
        <p:spPr>
          <a:xfrm>
            <a:off x="1308100" y="3851672"/>
            <a:ext cx="482600" cy="15240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en-US" sz="1000" b="0" i="0" u="none">
                <a:solidFill>
                  <a:srgbClr val="000000">
                    <a:alpha val="100000"/>
                  </a:srgbClr>
                </a:solidFill>
                <a:latin typeface="Arial" panose="02040604050505020304" pitchFamily="18" charset="0"/>
              </a:rPr>
              <a:t>5 days</a:t>
            </a:r>
          </a:p>
        </p:txBody>
      </p:sp>
      <p:sp>
        <p:nvSpPr>
          <p:cNvPr id="47" name="OTLSHAPE_T_02907b28bae94accb0ef125881463508_Title">
            <a:extLst>
              <a:ext uri="{FF2B5EF4-FFF2-40B4-BE49-F238E27FC236}">
                <a16:creationId xmlns:a16="http://schemas.microsoft.com/office/drawing/2014/main" id="{6AEBC61E-2858-4E6B-A48D-119CFB2165D0}"/>
              </a:ext>
              <a:ext uri="{5AD55D2F-5AF7-42BF-A5CC-ED63DC2374E6}">
                <a16:creationId xmlns:a16="http://schemas.microsoft.com/office/drawing/2014/main\" xmlns:p14="http://schemas.microsoft.com/office/powerpoint/2010/main" xmlns="" id="0A886F63-C8D7-43CA-970E-D20E52C10D36"/>
              </a:ext>
            </a:extLst>
          </p:cNvPr>
          <p:cNvSpPr txBox="1"/>
          <p:nvPr>
            <p:custDataLst>
              <p:tags r:id="rId41"/>
            </p:custDataLst>
          </p:nvPr>
        </p:nvSpPr>
        <p:spPr>
          <a:xfrm>
            <a:off x="1905000" y="3679529"/>
            <a:ext cx="1341120" cy="152400"/>
          </a:xfrm>
          <a:prstGeom prst="rect">
            <a:avLst/>
          </a:prstGeom>
          <a:noFill/>
        </p:spPr>
        <p:txBody>
          <a:bodyPr vert="horz" wrap="square" lIns="36576" tIns="0" rIns="0" bIns="0" rtlCol="0" anchor="ctr" anchorCtr="0">
            <a:spAutoFit/>
          </a:bodyPr>
          <a:lstStyle/>
          <a:p>
            <a:pPr algn="l"/>
            <a:r>
              <a:rPr lang="en-US" sz="1000" b="1" i="0" u="none" dirty="0" err="1">
                <a:solidFill>
                  <a:srgbClr val="000000">
                    <a:alpha val="100000"/>
                  </a:srgbClr>
                </a:solidFill>
                <a:latin typeface="Arial" panose="02040604050505020304" pitchFamily="18" charset="0"/>
              </a:rPr>
              <a:t>Preperation</a:t>
            </a:r>
            <a:r>
              <a:rPr lang="en-US" sz="1000" b="1" i="0" u="none" dirty="0">
                <a:solidFill>
                  <a:srgbClr val="000000">
                    <a:alpha val="100000"/>
                  </a:srgbClr>
                </a:solidFill>
                <a:latin typeface="Arial" panose="02040604050505020304" pitchFamily="18" charset="0"/>
              </a:rPr>
              <a:t> Phase</a:t>
            </a:r>
          </a:p>
        </p:txBody>
      </p:sp>
      <p:sp>
        <p:nvSpPr>
          <p:cNvPr id="48" name="OTLSHAPE_T_71c8bc1db8db4210b6ac44ddd9c655c6_Shape">
            <a:extLst>
              <a:ext uri="{FF2B5EF4-FFF2-40B4-BE49-F238E27FC236}">
                <a16:creationId xmlns:a16="http://schemas.microsoft.com/office/drawing/2014/main" id="{9461CA0E-C7A2-49D4-ADDA-D23D86B405EF}"/>
              </a:ext>
            </a:extLst>
          </p:cNvPr>
          <p:cNvSpPr/>
          <p:nvPr>
            <p:custDataLst>
              <p:tags r:id="rId42"/>
            </p:custDataLst>
          </p:nvPr>
        </p:nvSpPr>
        <p:spPr>
          <a:xfrm>
            <a:off x="2134096" y="4308872"/>
            <a:ext cx="4826000" cy="203200"/>
          </a:xfrm>
          <a:prstGeom prst="rightArrow">
            <a:avLst>
              <a:gd name="adj1" fmla="val 75000"/>
              <a:gd name="adj2" fmla="val 50000"/>
            </a:avLst>
          </a:prstGeom>
          <a:solidFill>
            <a:srgbClr val="9BBB59">
              <a:alpha val="100000"/>
            </a:srgbClr>
          </a:solidFill>
        </p:spPr>
      </p:sp>
      <p:sp>
        <p:nvSpPr>
          <p:cNvPr id="49" name="OTLSHAPE_T_71c8bc1db8db4210b6ac44ddd9c655c6_Title">
            <a:extLst>
              <a:ext uri="{FF2B5EF4-FFF2-40B4-BE49-F238E27FC236}">
                <a16:creationId xmlns:a16="http://schemas.microsoft.com/office/drawing/2014/main" id="{3AED9731-F038-445D-9A65-25D0FFBD76B9}"/>
              </a:ext>
              <a:ext uri="{320BAD5A-A36B-484E-9000-492944A09714}">
                <a16:creationId xmlns:a16="http://schemas.microsoft.com/office/drawing/2014/main\" xmlns:p14="http://schemas.microsoft.com/office/powerpoint/2010/main" xmlns="" id="6838033C-AF74-4FC6-B613-F9076116928A"/>
              </a:ext>
            </a:extLst>
          </p:cNvPr>
          <p:cNvSpPr txBox="1"/>
          <p:nvPr>
            <p:custDataLst>
              <p:tags r:id="rId43"/>
            </p:custDataLst>
          </p:nvPr>
        </p:nvSpPr>
        <p:spPr>
          <a:xfrm>
            <a:off x="2171700" y="4156472"/>
            <a:ext cx="1201420" cy="152400"/>
          </a:xfrm>
          <a:prstGeom prst="rect">
            <a:avLst/>
          </a:prstGeom>
          <a:noFill/>
        </p:spPr>
        <p:txBody>
          <a:bodyPr vert="horz" wrap="square" lIns="36576" tIns="0" rIns="0" bIns="0" rtlCol="0" anchor="ctr" anchorCtr="0">
            <a:spAutoFit/>
          </a:bodyPr>
          <a:lstStyle/>
          <a:p>
            <a:pPr algn="l"/>
            <a:r>
              <a:rPr lang="en-US" sz="1000" b="1" i="0" u="none" dirty="0">
                <a:solidFill>
                  <a:srgbClr val="000000">
                    <a:alpha val="100000"/>
                  </a:srgbClr>
                </a:solidFill>
                <a:latin typeface="Arial" panose="02040604050505020304" pitchFamily="18" charset="0"/>
              </a:rPr>
              <a:t>Research Phase</a:t>
            </a:r>
          </a:p>
        </p:txBody>
      </p:sp>
      <p:sp>
        <p:nvSpPr>
          <p:cNvPr id="50" name="OTLSHAPE_T_71c8bc1db8db4210b6ac44ddd9c655c6_Duration">
            <a:extLst>
              <a:ext uri="{FF2B5EF4-FFF2-40B4-BE49-F238E27FC236}">
                <a16:creationId xmlns:a16="http://schemas.microsoft.com/office/drawing/2014/main" id="{06D774AD-A110-4CC8-AA59-88B4FA8B73D9}"/>
              </a:ext>
              <a:ext uri="{7FB90E55-6981-47D6-AE68-5927892C9885}">
                <a16:creationId xmlns:a16="http://schemas.microsoft.com/office/drawing/2014/main\" xmlns:p14="http://schemas.microsoft.com/office/powerpoint/2010/main" xmlns="" id="54CFBADD-6EE1-4352-96CC-6113A4D53F40"/>
              </a:ext>
            </a:extLst>
          </p:cNvPr>
          <p:cNvSpPr txBox="1"/>
          <p:nvPr>
            <p:custDataLst>
              <p:tags r:id="rId44"/>
            </p:custDataLst>
          </p:nvPr>
        </p:nvSpPr>
        <p:spPr>
          <a:xfrm>
            <a:off x="4292600" y="4334272"/>
            <a:ext cx="482600" cy="15240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en-US" sz="1000" b="0" i="0" u="none" dirty="0">
                <a:solidFill>
                  <a:srgbClr val="000000">
                    <a:alpha val="100000"/>
                  </a:srgbClr>
                </a:solidFill>
                <a:latin typeface="Arial" panose="02040604050505020304" pitchFamily="18" charset="0"/>
              </a:rPr>
              <a:t>62 days</a:t>
            </a:r>
          </a:p>
        </p:txBody>
      </p:sp>
      <p:sp>
        <p:nvSpPr>
          <p:cNvPr id="51" name="OTLSHAPE_T_5baf7d35970745be8d7f5e653a144cad_Shape">
            <a:extLst>
              <a:ext uri="{FF2B5EF4-FFF2-40B4-BE49-F238E27FC236}">
                <a16:creationId xmlns:a16="http://schemas.microsoft.com/office/drawing/2014/main" id="{1C5DC8E5-3A81-48A1-A4D9-0B3930240967}"/>
              </a:ext>
            </a:extLst>
          </p:cNvPr>
          <p:cNvSpPr/>
          <p:nvPr>
            <p:custDataLst>
              <p:tags r:id="rId45"/>
            </p:custDataLst>
          </p:nvPr>
        </p:nvSpPr>
        <p:spPr>
          <a:xfrm>
            <a:off x="4727849" y="4898614"/>
            <a:ext cx="3590651" cy="203200"/>
          </a:xfrm>
          <a:prstGeom prst="rightArrow">
            <a:avLst>
              <a:gd name="adj1" fmla="val 75000"/>
              <a:gd name="adj2" fmla="val 50000"/>
            </a:avLst>
          </a:prstGeom>
          <a:solidFill>
            <a:srgbClr val="0070C0">
              <a:alpha val="100000"/>
            </a:srgbClr>
          </a:solidFill>
        </p:spPr>
      </p:sp>
      <p:sp>
        <p:nvSpPr>
          <p:cNvPr id="52" name="OTLSHAPE_T_5baf7d35970745be8d7f5e653a144cad_Title">
            <a:extLst>
              <a:ext uri="{FF2B5EF4-FFF2-40B4-BE49-F238E27FC236}">
                <a16:creationId xmlns:a16="http://schemas.microsoft.com/office/drawing/2014/main" id="{B8672AEA-013F-4546-9BA1-C8FC92FF28D7}"/>
              </a:ext>
              <a:ext uri="{831BC08A-4A45-40C0-AD3A-1EEA6C595337}">
                <a16:creationId xmlns:a16="http://schemas.microsoft.com/office/drawing/2014/main\" xmlns:p14="http://schemas.microsoft.com/office/powerpoint/2010/main" xmlns="" id="9434FBD6-3DAE-4374-B5E9-1661A5D65777"/>
              </a:ext>
            </a:extLst>
          </p:cNvPr>
          <p:cNvSpPr txBox="1"/>
          <p:nvPr>
            <p:custDataLst>
              <p:tags r:id="rId46"/>
            </p:custDataLst>
          </p:nvPr>
        </p:nvSpPr>
        <p:spPr>
          <a:xfrm>
            <a:off x="4775200" y="4746214"/>
            <a:ext cx="935990" cy="152400"/>
          </a:xfrm>
          <a:prstGeom prst="rect">
            <a:avLst/>
          </a:prstGeom>
          <a:noFill/>
        </p:spPr>
        <p:txBody>
          <a:bodyPr vert="horz" wrap="square" lIns="36576" tIns="0" rIns="0" bIns="0" rtlCol="0" anchor="ctr" anchorCtr="0">
            <a:spAutoFit/>
          </a:bodyPr>
          <a:lstStyle/>
          <a:p>
            <a:pPr algn="l"/>
            <a:r>
              <a:rPr lang="en-US" sz="1000" b="1" i="0" u="none" dirty="0">
                <a:solidFill>
                  <a:srgbClr val="000000">
                    <a:alpha val="100000"/>
                  </a:srgbClr>
                </a:solidFill>
                <a:latin typeface="Arial" panose="02040604050505020304" pitchFamily="18" charset="0"/>
              </a:rPr>
              <a:t>Writing Phase</a:t>
            </a:r>
          </a:p>
        </p:txBody>
      </p:sp>
      <p:sp>
        <p:nvSpPr>
          <p:cNvPr id="53" name="OTLSHAPE_T_5baf7d35970745be8d7f5e653a144cad_Duration">
            <a:extLst>
              <a:ext uri="{FF2B5EF4-FFF2-40B4-BE49-F238E27FC236}">
                <a16:creationId xmlns:a16="http://schemas.microsoft.com/office/drawing/2014/main" id="{416795B1-A0A3-4319-97CC-1A10C2DC6A4C}"/>
              </a:ext>
              <a:ext uri="{54FC5C76-5A4C-4CB4-8FA4-5F191192F71A}">
                <a16:creationId xmlns:a16="http://schemas.microsoft.com/office/drawing/2014/main\" xmlns:p14="http://schemas.microsoft.com/office/powerpoint/2010/main" xmlns="" id="6CDD3DE2-FF8B-4BD1-BBDA-02AFE0968FE7"/>
              </a:ext>
            </a:extLst>
          </p:cNvPr>
          <p:cNvSpPr txBox="1"/>
          <p:nvPr>
            <p:custDataLst>
              <p:tags r:id="rId47"/>
            </p:custDataLst>
          </p:nvPr>
        </p:nvSpPr>
        <p:spPr>
          <a:xfrm>
            <a:off x="6279557" y="4924014"/>
            <a:ext cx="482600" cy="15240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en-US" sz="1000" b="0" i="0" u="none" dirty="0">
                <a:solidFill>
                  <a:srgbClr val="000000">
                    <a:alpha val="100000"/>
                  </a:srgbClr>
                </a:solidFill>
                <a:latin typeface="Arial" panose="02040604050505020304" pitchFamily="18" charset="0"/>
              </a:rPr>
              <a:t>50 days</a:t>
            </a:r>
          </a:p>
        </p:txBody>
      </p:sp>
      <p:sp>
        <p:nvSpPr>
          <p:cNvPr id="54" name="OTLSHAPE_T_273a953e14584433ac4c29030ed0a1fc_Shape">
            <a:extLst>
              <a:ext uri="{FF2B5EF4-FFF2-40B4-BE49-F238E27FC236}">
                <a16:creationId xmlns:a16="http://schemas.microsoft.com/office/drawing/2014/main" id="{9998F4F1-7D0C-486E-9562-2E0D4BDE4A89}"/>
              </a:ext>
            </a:extLst>
          </p:cNvPr>
          <p:cNvSpPr/>
          <p:nvPr>
            <p:custDataLst>
              <p:tags r:id="rId48"/>
            </p:custDataLst>
          </p:nvPr>
        </p:nvSpPr>
        <p:spPr>
          <a:xfrm>
            <a:off x="8318500" y="5421301"/>
            <a:ext cx="927100" cy="203200"/>
          </a:xfrm>
          <a:prstGeom prst="rightArrow">
            <a:avLst>
              <a:gd name="adj1" fmla="val 75000"/>
              <a:gd name="adj2" fmla="val 50000"/>
            </a:avLst>
          </a:prstGeom>
          <a:solidFill>
            <a:srgbClr val="FFBF04">
              <a:alpha val="100000"/>
            </a:srgbClr>
          </a:solidFill>
        </p:spPr>
      </p:sp>
      <p:sp>
        <p:nvSpPr>
          <p:cNvPr id="55" name="OTLSHAPE_T_273a953e14584433ac4c29030ed0a1fc_Title">
            <a:extLst>
              <a:ext uri="{FF2B5EF4-FFF2-40B4-BE49-F238E27FC236}">
                <a16:creationId xmlns:a16="http://schemas.microsoft.com/office/drawing/2014/main" id="{74EBE5D9-5BD6-46BA-AA30-75515F5BEEA7}"/>
              </a:ext>
              <a:ext uri="{80A81CB5-BD33-43F2-A34B-624644556592}">
                <a16:creationId xmlns:a16="http://schemas.microsoft.com/office/drawing/2014/main\" xmlns:p14="http://schemas.microsoft.com/office/powerpoint/2010/main" xmlns="" id="6468DCB6-112F-4E7C-9F10-9FCB72017959"/>
              </a:ext>
            </a:extLst>
          </p:cNvPr>
          <p:cNvSpPr txBox="1"/>
          <p:nvPr>
            <p:custDataLst>
              <p:tags r:id="rId49"/>
            </p:custDataLst>
          </p:nvPr>
        </p:nvSpPr>
        <p:spPr>
          <a:xfrm>
            <a:off x="8315383" y="5268901"/>
            <a:ext cx="1201420" cy="152400"/>
          </a:xfrm>
          <a:prstGeom prst="rect">
            <a:avLst/>
          </a:prstGeom>
          <a:noFill/>
        </p:spPr>
        <p:txBody>
          <a:bodyPr vert="horz" wrap="square" lIns="36576" tIns="0" rIns="0" bIns="0" rtlCol="0" anchor="ctr" anchorCtr="0">
            <a:spAutoFit/>
          </a:bodyPr>
          <a:lstStyle/>
          <a:p>
            <a:pPr algn="l"/>
            <a:r>
              <a:rPr lang="en-US" sz="1000" b="1" i="0" u="none" dirty="0">
                <a:solidFill>
                  <a:srgbClr val="000000">
                    <a:alpha val="100000"/>
                  </a:srgbClr>
                </a:solidFill>
                <a:latin typeface="Arial" panose="02040604050505020304" pitchFamily="18" charset="0"/>
              </a:rPr>
              <a:t>Correction Phase</a:t>
            </a:r>
          </a:p>
        </p:txBody>
      </p:sp>
      <p:sp>
        <p:nvSpPr>
          <p:cNvPr id="56" name="OTLSHAPE_T_273a953e14584433ac4c29030ed0a1fc_Duration">
            <a:extLst>
              <a:ext uri="{FF2B5EF4-FFF2-40B4-BE49-F238E27FC236}">
                <a16:creationId xmlns:a16="http://schemas.microsoft.com/office/drawing/2014/main" id="{5BD04C9A-2A15-4B0B-99D7-0A4AD311F98B}"/>
              </a:ext>
              <a:ext uri="{D2440DFD-BA02-455F-A024-D5EC932FAC95}">
                <a16:creationId xmlns:a16="http://schemas.microsoft.com/office/drawing/2014/main\" xmlns:p14="http://schemas.microsoft.com/office/powerpoint/2010/main" xmlns="" id="7CE29350-14E4-4F81-BE2B-8A80578573B6"/>
              </a:ext>
            </a:extLst>
          </p:cNvPr>
          <p:cNvSpPr txBox="1"/>
          <p:nvPr>
            <p:custDataLst>
              <p:tags r:id="rId50"/>
            </p:custDataLst>
          </p:nvPr>
        </p:nvSpPr>
        <p:spPr>
          <a:xfrm>
            <a:off x="8545599" y="5450195"/>
            <a:ext cx="482600" cy="15240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en-US" sz="1000" b="0" i="0" u="none">
                <a:solidFill>
                  <a:srgbClr val="000000">
                    <a:alpha val="100000"/>
                  </a:srgbClr>
                </a:solidFill>
                <a:latin typeface="Arial" panose="02040604050505020304" pitchFamily="18" charset="0"/>
              </a:rPr>
              <a:t>12 days</a:t>
            </a:r>
          </a:p>
        </p:txBody>
      </p:sp>
      <p:sp>
        <p:nvSpPr>
          <p:cNvPr id="57" name="OTLSHAPE_T_d85705108a784905beb01e5c4270f17f_Shape">
            <a:extLst>
              <a:ext uri="{FF2B5EF4-FFF2-40B4-BE49-F238E27FC236}">
                <a16:creationId xmlns:a16="http://schemas.microsoft.com/office/drawing/2014/main" id="{D45DF01A-D4B6-4192-8BAA-D20D7B7506D8}"/>
              </a:ext>
            </a:extLst>
          </p:cNvPr>
          <p:cNvSpPr/>
          <p:nvPr>
            <p:custDataLst>
              <p:tags r:id="rId51"/>
            </p:custDataLst>
          </p:nvPr>
        </p:nvSpPr>
        <p:spPr>
          <a:xfrm>
            <a:off x="9255760" y="5731272"/>
            <a:ext cx="1041400" cy="203200"/>
          </a:xfrm>
          <a:prstGeom prst="leftRightArrow">
            <a:avLst>
              <a:gd name="adj1" fmla="val 75000"/>
              <a:gd name="adj2" fmla="val 50000"/>
            </a:avLst>
          </a:prstGeom>
          <a:solidFill>
            <a:srgbClr val="7030A0">
              <a:alpha val="100000"/>
            </a:srgbClr>
          </a:solidFill>
        </p:spPr>
      </p:sp>
      <p:sp>
        <p:nvSpPr>
          <p:cNvPr id="58" name="OTLSHAPE_T_d85705108a784905beb01e5c4270f17f_Title">
            <a:extLst>
              <a:ext uri="{FF2B5EF4-FFF2-40B4-BE49-F238E27FC236}">
                <a16:creationId xmlns:a16="http://schemas.microsoft.com/office/drawing/2014/main" id="{83617949-003E-4AFE-9CC6-C80B13B36CDF}"/>
              </a:ext>
              <a:ext uri="{5AB809E6-4767-490F-8979-6D6E3CA90DB0}">
                <a16:creationId xmlns:a16="http://schemas.microsoft.com/office/drawing/2014/main\" xmlns:p14="http://schemas.microsoft.com/office/powerpoint/2010/main" xmlns="" id="D5DADF88-FE09-49DB-A801-456D4B25D74A"/>
              </a:ext>
            </a:extLst>
          </p:cNvPr>
          <p:cNvSpPr txBox="1"/>
          <p:nvPr>
            <p:custDataLst>
              <p:tags r:id="rId52"/>
            </p:custDataLst>
          </p:nvPr>
        </p:nvSpPr>
        <p:spPr>
          <a:xfrm>
            <a:off x="9259570" y="5578872"/>
            <a:ext cx="530860" cy="152400"/>
          </a:xfrm>
          <a:prstGeom prst="rect">
            <a:avLst/>
          </a:prstGeom>
          <a:noFill/>
        </p:spPr>
        <p:txBody>
          <a:bodyPr vert="horz" wrap="square" lIns="36576" tIns="0" rIns="0" bIns="0" rtlCol="0" anchor="ctr" anchorCtr="0">
            <a:spAutoFit/>
          </a:bodyPr>
          <a:lstStyle/>
          <a:p>
            <a:pPr algn="l"/>
            <a:r>
              <a:rPr lang="en-US" sz="1000" b="1" i="0" u="none" dirty="0">
                <a:solidFill>
                  <a:srgbClr val="000000">
                    <a:alpha val="100000"/>
                  </a:srgbClr>
                </a:solidFill>
                <a:latin typeface="Arial" panose="02040604050505020304" pitchFamily="18" charset="0"/>
              </a:rPr>
              <a:t>Buffer</a:t>
            </a:r>
          </a:p>
        </p:txBody>
      </p:sp>
      <p:sp>
        <p:nvSpPr>
          <p:cNvPr id="59" name="OTLSHAPE_T_d85705108a784905beb01e5c4270f17f_JoinedDate">
            <a:extLst>
              <a:ext uri="{FF2B5EF4-FFF2-40B4-BE49-F238E27FC236}">
                <a16:creationId xmlns:a16="http://schemas.microsoft.com/office/drawing/2014/main" id="{AA3D5C24-51C8-4B34-9269-966E12C7090D}"/>
              </a:ext>
              <a:ext uri="{9EC43C19-8B56-4D46-AC0F-B11D0F66A2BD}">
                <a16:creationId xmlns:a16="http://schemas.microsoft.com/office/drawing/2014/main\" xmlns:p14="http://schemas.microsoft.com/office/powerpoint/2010/main" xmlns="" id="87ED9935-E28C-4196-AD1E-24FA98D2FD44"/>
              </a:ext>
            </a:extLst>
          </p:cNvPr>
          <p:cNvSpPr txBox="1"/>
          <p:nvPr>
            <p:custDataLst>
              <p:tags r:id="rId53"/>
            </p:custDataLst>
          </p:nvPr>
        </p:nvSpPr>
        <p:spPr>
          <a:xfrm>
            <a:off x="10337800" y="5990828"/>
            <a:ext cx="977900" cy="15240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l"/>
            <a:r>
              <a:rPr lang="en-US" sz="1000" b="0" i="0" u="none" dirty="0">
                <a:solidFill>
                  <a:srgbClr val="000000">
                    <a:alpha val="100000"/>
                  </a:srgbClr>
                </a:solidFill>
                <a:latin typeface="Arial" panose="02040604050505020304" pitchFamily="18" charset="0"/>
              </a:rPr>
              <a:t>28 Oct - 15 Nov</a:t>
            </a:r>
          </a:p>
        </p:txBody>
      </p:sp>
      <p:sp>
        <p:nvSpPr>
          <p:cNvPr id="60" name="OTLSHAPE_T_d85705108a784905beb01e5c4270f17f_Duration">
            <a:extLst>
              <a:ext uri="{FF2B5EF4-FFF2-40B4-BE49-F238E27FC236}">
                <a16:creationId xmlns:a16="http://schemas.microsoft.com/office/drawing/2014/main" id="{F33094F9-84AB-4534-8B3E-BFAB09C0655F}"/>
              </a:ext>
              <a:ext uri="{050F0DBF-CB1F-4639-A695-8EB36F043C6B}">
                <a16:creationId xmlns:a16="http://schemas.microsoft.com/office/drawing/2014/main\" xmlns:p14="http://schemas.microsoft.com/office/powerpoint/2010/main" xmlns="" id="1E738DEE-7B6D-46A8-A304-CB1BF1DE1B46"/>
              </a:ext>
            </a:extLst>
          </p:cNvPr>
          <p:cNvSpPr txBox="1"/>
          <p:nvPr>
            <p:custDataLst>
              <p:tags r:id="rId54"/>
            </p:custDataLst>
          </p:nvPr>
        </p:nvSpPr>
        <p:spPr>
          <a:xfrm>
            <a:off x="9535160" y="5756672"/>
            <a:ext cx="482600" cy="15240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en-US" sz="1000" b="0" i="0" u="none" dirty="0">
                <a:solidFill>
                  <a:srgbClr val="000000">
                    <a:alpha val="100000"/>
                  </a:srgbClr>
                </a:solidFill>
                <a:latin typeface="Arial" panose="02040604050505020304" pitchFamily="18" charset="0"/>
              </a:rPr>
              <a:t>13 days</a:t>
            </a:r>
          </a:p>
        </p:txBody>
      </p:sp>
      <p:pic>
        <p:nvPicPr>
          <p:cNvPr id="62" name="Grafik 61">
            <a:extLst>
              <a:ext uri="{FF2B5EF4-FFF2-40B4-BE49-F238E27FC236}">
                <a16:creationId xmlns:a16="http://schemas.microsoft.com/office/drawing/2014/main" id="{3BD01702-9216-4E65-AC00-D2FB190AAB80}"/>
              </a:ext>
            </a:extLst>
          </p:cNvPr>
          <p:cNvPicPr>
            <a:picLocks noChangeAspect="1"/>
          </p:cNvPicPr>
          <p:nvPr/>
        </p:nvPicPr>
        <p:blipFill>
          <a:blip r:embed="rId5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499" y="1198599"/>
            <a:ext cx="11540067" cy="4505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5813791"/>
      </p:ext>
    </p:extLst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platzhalter 16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AU" dirty="0"/>
              <a:t>John Nguyen</a:t>
            </a:r>
          </a:p>
        </p:txBody>
      </p:sp>
      <p:sp>
        <p:nvSpPr>
          <p:cNvPr id="18" name="Textplatzhalter 17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AU" noProof="1"/>
              <a:t>	</a:t>
            </a:r>
          </a:p>
        </p:txBody>
      </p:sp>
      <p:sp>
        <p:nvSpPr>
          <p:cNvPr id="19" name="Textplatzhalter 18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AU"/>
              <a:t>17132</a:t>
            </a:r>
            <a:endParaRPr lang="en-AU" dirty="0"/>
          </a:p>
        </p:txBody>
      </p:sp>
      <p:sp>
        <p:nvSpPr>
          <p:cNvPr id="20" name="Textplatzhalter 19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AU" dirty="0"/>
              <a:t>john.nguyen@tum.de</a:t>
            </a:r>
          </a:p>
        </p:txBody>
      </p:sp>
      <p:sp>
        <p:nvSpPr>
          <p:cNvPr id="21" name="Inhaltsplatzhalter 20"/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r>
              <a:rPr lang="en-AU"/>
              <a:t> 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62762000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86F0B7F-FD57-4932-8CF5-DAD9A9561B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References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54BE3A29-0574-4477-A64C-C83A871A5BF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/>
            <a:r>
              <a:rPr lang="en-US" dirty="0"/>
              <a:t>[1] </a:t>
            </a:r>
            <a:r>
              <a:rPr lang="en-US" dirty="0" err="1"/>
              <a:t>Myrbakken</a:t>
            </a:r>
            <a:r>
              <a:rPr lang="en-US" dirty="0"/>
              <a:t>, H., &amp; </a:t>
            </a:r>
            <a:r>
              <a:rPr lang="en-US" dirty="0" err="1"/>
              <a:t>Colomo</a:t>
            </a:r>
            <a:r>
              <a:rPr lang="en-US" dirty="0"/>
              <a:t>-Palacios, R. (2017). </a:t>
            </a:r>
            <a:r>
              <a:rPr lang="en-US" i="1" dirty="0"/>
              <a:t>DevSecOps: A Multivocal Literature Review</a:t>
            </a:r>
            <a:r>
              <a:rPr lang="en-US" dirty="0"/>
              <a:t>. </a:t>
            </a:r>
            <a:r>
              <a:rPr lang="en-US" dirty="0">
                <a:hlinkClick r:id="rId2"/>
              </a:rPr>
              <a:t>https://doi.org/10.1007/978-3-319-67383-7_2</a:t>
            </a:r>
            <a:endParaRPr lang="en-US" dirty="0"/>
          </a:p>
          <a:p>
            <a:pPr marL="0" indent="0"/>
            <a:r>
              <a:rPr lang="en-US" dirty="0"/>
              <a:t>[2] </a:t>
            </a:r>
            <a:r>
              <a:rPr lang="en-US" dirty="0">
                <a:effectLst/>
              </a:rPr>
              <a:t>Phil, G. D. (2017). Compliance at Velocity within a DevOps Environment. In </a:t>
            </a:r>
            <a:r>
              <a:rPr lang="en-US" i="1" dirty="0">
                <a:effectLst/>
              </a:rPr>
              <a:t>Muhammad Zaid Abrahams</a:t>
            </a:r>
            <a:r>
              <a:rPr lang="en-US" dirty="0">
                <a:effectLst/>
              </a:rPr>
              <a:t>. University of Johannesburg.</a:t>
            </a:r>
            <a:endParaRPr lang="en-US" dirty="0"/>
          </a:p>
          <a:p>
            <a:pPr marL="0" indent="0"/>
            <a:r>
              <a:rPr lang="en-US" dirty="0"/>
              <a:t>[3] Ahmed, A. M. (2019). </a:t>
            </a:r>
            <a:r>
              <a:rPr lang="en-US" i="1" dirty="0"/>
              <a:t>DevSecOps : Enabling Security by Design in Rapid Software Development</a:t>
            </a:r>
            <a:r>
              <a:rPr lang="en-US" dirty="0"/>
              <a:t>.</a:t>
            </a:r>
          </a:p>
          <a:p>
            <a:pPr marL="0" indent="0"/>
            <a:r>
              <a:rPr lang="en-US" dirty="0"/>
              <a:t>[4] </a:t>
            </a:r>
            <a:r>
              <a:rPr lang="en-US" dirty="0" err="1"/>
              <a:t>Uludag</a:t>
            </a:r>
            <a:r>
              <a:rPr lang="en-US" dirty="0"/>
              <a:t>, Ö., Kleehaus, M., </a:t>
            </a:r>
            <a:r>
              <a:rPr lang="en-US" dirty="0" err="1"/>
              <a:t>Caprano</a:t>
            </a:r>
            <a:r>
              <a:rPr lang="en-US" dirty="0"/>
              <a:t>, C., &amp; </a:t>
            </a:r>
            <a:r>
              <a:rPr lang="en-US" dirty="0" err="1"/>
              <a:t>Matthes</a:t>
            </a:r>
            <a:r>
              <a:rPr lang="en-US" dirty="0"/>
              <a:t>, F. (2018). Identifying and structuring challenges in large-scale agile development based on a structured literature review. </a:t>
            </a:r>
            <a:r>
              <a:rPr lang="en-US" i="1" dirty="0"/>
              <a:t>Proceedings - 2018 IEEE 22nd International Enterprise Distributed Object Computing Conference, EDOC 2018</a:t>
            </a:r>
            <a:r>
              <a:rPr lang="en-US" dirty="0"/>
              <a:t>, 191–197. </a:t>
            </a:r>
            <a:r>
              <a:rPr lang="en-US" dirty="0">
                <a:hlinkClick r:id="rId3"/>
              </a:rPr>
              <a:t>https://doi.org/10.1109/EDOC.2018.00032</a:t>
            </a:r>
            <a:endParaRPr lang="en-US" dirty="0"/>
          </a:p>
          <a:p>
            <a:pPr marL="0" indent="0"/>
            <a:r>
              <a:rPr lang="en-US" dirty="0"/>
              <a:t>[5] Dr. Alexander </a:t>
            </a:r>
            <a:r>
              <a:rPr lang="en-US" dirty="0" err="1"/>
              <a:t>Pretschner</a:t>
            </a:r>
            <a:r>
              <a:rPr lang="en-US" dirty="0"/>
              <a:t>. (2020). Security Engineering. Security Principles. Retrieved June 6. 2020, from </a:t>
            </a:r>
            <a:r>
              <a:rPr lang="en-US" dirty="0">
                <a:hlinkClick r:id="rId4"/>
              </a:rPr>
              <a:t>https://www.moodle.tum.de/pluginfile.php/2203779/mod_resource/content/1/Security_Engineering_110_Security_Principles.pdf</a:t>
            </a:r>
            <a:endParaRPr lang="en-US" dirty="0"/>
          </a:p>
          <a:p>
            <a:pPr marL="0" indent="0"/>
            <a:r>
              <a:rPr lang="en-US" dirty="0"/>
              <a:t>[6] Samuel Gibbs. (2016). Security experts: 'No one should have faith in Yahoo at this point’. Retrieved June 6, 2020, from </a:t>
            </a:r>
            <a:r>
              <a:rPr lang="en-US" dirty="0">
                <a:hlinkClick r:id="rId5"/>
              </a:rPr>
              <a:t>https://www.theguardian.com/technology/2016/dec/15/security-experts-yahoo-hack</a:t>
            </a:r>
            <a:endParaRPr lang="en-US" dirty="0"/>
          </a:p>
          <a:p>
            <a:pPr marL="0" indent="0"/>
            <a:r>
              <a:rPr lang="en-US" dirty="0"/>
              <a:t>[7] Meera Rao. (2018). The challenges of shifting to DevSecOps. </a:t>
            </a:r>
            <a:r>
              <a:rPr lang="en-US" dirty="0">
                <a:hlinkClick r:id="rId6"/>
              </a:rPr>
              <a:t>https://www.itproportal.com/features/the-challenges-of-shifting-to-devsecops/</a:t>
            </a:r>
            <a:endParaRPr lang="en-US" dirty="0"/>
          </a:p>
          <a:p>
            <a:pPr marL="0" indent="0"/>
            <a:r>
              <a:rPr lang="en-US" dirty="0"/>
              <a:t>[8] Isaac Eldridge. (2018). </a:t>
            </a:r>
            <a:r>
              <a:rPr lang="en-US" dirty="0" err="1"/>
              <a:t>SecDevOps</a:t>
            </a:r>
            <a:r>
              <a:rPr lang="en-US" dirty="0"/>
              <a:t>: Injecting Security Into DevOps Processes. Retrieved June 6. 2020, from </a:t>
            </a:r>
            <a:r>
              <a:rPr lang="en-US" dirty="0">
                <a:hlinkClick r:id="rId7"/>
              </a:rPr>
              <a:t>https://blog.newrelic.com/technology/what-is-secdevops/</a:t>
            </a:r>
            <a:endParaRPr lang="en-US" dirty="0"/>
          </a:p>
          <a:p>
            <a:pPr marL="0" indent="0"/>
            <a:r>
              <a:rPr lang="en-US" dirty="0"/>
              <a:t>[9]</a:t>
            </a:r>
            <a:r>
              <a:rPr lang="en-US" dirty="0">
                <a:effectLst/>
              </a:rPr>
              <a:t> Center, N. J. S. (2010). Error cost escalation through the project life cycle. </a:t>
            </a:r>
            <a:r>
              <a:rPr lang="en-US" i="1" dirty="0">
                <a:effectLst/>
              </a:rPr>
              <a:t>Source of Acquisition NASA Johnson Space Center</a:t>
            </a:r>
            <a:r>
              <a:rPr lang="en-US" dirty="0">
                <a:effectLst/>
              </a:rPr>
              <a:t>.</a:t>
            </a:r>
          </a:p>
          <a:p>
            <a:pPr marL="0" indent="0"/>
            <a:r>
              <a:rPr lang="en-US" dirty="0"/>
              <a:t>[10] </a:t>
            </a:r>
            <a:r>
              <a:rPr lang="en-US" dirty="0" err="1">
                <a:effectLst/>
              </a:rPr>
              <a:t>Scandariato</a:t>
            </a:r>
            <a:r>
              <a:rPr lang="en-US" dirty="0">
                <a:effectLst/>
              </a:rPr>
              <a:t>, R., </a:t>
            </a:r>
            <a:r>
              <a:rPr lang="en-US" dirty="0" err="1">
                <a:effectLst/>
              </a:rPr>
              <a:t>Horkhoff</a:t>
            </a:r>
            <a:r>
              <a:rPr lang="en-US" dirty="0">
                <a:effectLst/>
              </a:rPr>
              <a:t>, J., &amp; Feldt, R. (2018). Generative Secure Design, Defined. </a:t>
            </a:r>
            <a:r>
              <a:rPr lang="en-US" i="1" dirty="0">
                <a:effectLst/>
              </a:rPr>
              <a:t>Proceedings of the 40th International Conference on Software Engineering: New Ideas and Emerging Results</a:t>
            </a:r>
            <a:r>
              <a:rPr lang="en-US" dirty="0">
                <a:effectLst/>
              </a:rPr>
              <a:t>, 1–4. </a:t>
            </a:r>
            <a:r>
              <a:rPr lang="en-US" dirty="0">
                <a:effectLst/>
                <a:hlinkClick r:id="rId8"/>
              </a:rPr>
              <a:t>https://doi.org/10.1145/3183399.3183400</a:t>
            </a:r>
            <a:endParaRPr lang="en-US" dirty="0">
              <a:effectLst/>
            </a:endParaRPr>
          </a:p>
          <a:p>
            <a:pPr marL="0" indent="0"/>
            <a:r>
              <a:rPr lang="en-US" dirty="0"/>
              <a:t>[11] </a:t>
            </a:r>
            <a:r>
              <a:rPr lang="en-US" dirty="0">
                <a:effectLst/>
              </a:rPr>
              <a:t>Islam, C., Babar, M. A., &amp; Nepal, S. (2019). A Multi-Vocal Review of Security Orchestration. </a:t>
            </a:r>
            <a:r>
              <a:rPr lang="en-US" i="1" dirty="0">
                <a:effectLst/>
              </a:rPr>
              <a:t>ACM </a:t>
            </a:r>
            <a:r>
              <a:rPr lang="en-US" i="1" dirty="0" err="1">
                <a:effectLst/>
              </a:rPr>
              <a:t>Comput</a:t>
            </a:r>
            <a:r>
              <a:rPr lang="en-US" i="1" dirty="0">
                <a:effectLst/>
              </a:rPr>
              <a:t>. </a:t>
            </a:r>
            <a:r>
              <a:rPr lang="en-US" i="1" dirty="0" err="1">
                <a:effectLst/>
              </a:rPr>
              <a:t>Surv</a:t>
            </a:r>
            <a:r>
              <a:rPr lang="en-US" i="1" dirty="0">
                <a:effectLst/>
              </a:rPr>
              <a:t>.</a:t>
            </a:r>
            <a:r>
              <a:rPr lang="en-US" dirty="0">
                <a:effectLst/>
              </a:rPr>
              <a:t>, </a:t>
            </a:r>
            <a:r>
              <a:rPr lang="en-US" i="1" dirty="0">
                <a:effectLst/>
              </a:rPr>
              <a:t>52</a:t>
            </a:r>
            <a:r>
              <a:rPr lang="en-US" dirty="0">
                <a:effectLst/>
              </a:rPr>
              <a:t>(2). </a:t>
            </a:r>
            <a:r>
              <a:rPr lang="en-US" dirty="0">
                <a:effectLst/>
                <a:hlinkClick r:id="rId9"/>
              </a:rPr>
              <a:t>https://doi.org/10.1145/3305268</a:t>
            </a:r>
            <a:endParaRPr lang="en-US" dirty="0">
              <a:effectLst/>
            </a:endParaRPr>
          </a:p>
          <a:p>
            <a:pPr marL="0" indent="0"/>
            <a:r>
              <a:rPr lang="en-US" dirty="0"/>
              <a:t>[12] </a:t>
            </a:r>
            <a:r>
              <a:rPr lang="en-US" dirty="0">
                <a:effectLst/>
              </a:rPr>
              <a:t>Tomas, N., Li, J., &amp; Huang, H. (2019). An Empirical Study on Culture, Automation, Measurement, and Sharing of DevSecOps. </a:t>
            </a:r>
            <a:r>
              <a:rPr lang="en-US" i="1" dirty="0">
                <a:effectLst/>
              </a:rPr>
              <a:t>2019 International Conference on Cyber Security and Protection of Digital Services (Cyber Security)</a:t>
            </a:r>
            <a:r>
              <a:rPr lang="en-US" dirty="0">
                <a:effectLst/>
              </a:rPr>
              <a:t>, 1–8. </a:t>
            </a:r>
            <a:r>
              <a:rPr lang="en-US" dirty="0">
                <a:effectLst/>
                <a:hlinkClick r:id="rId10"/>
              </a:rPr>
              <a:t>https://doi.org/10.1109/CyberSecPODS.2019.8884935</a:t>
            </a:r>
            <a:endParaRPr lang="en-US" dirty="0">
              <a:effectLst/>
            </a:endParaRPr>
          </a:p>
          <a:p>
            <a:pPr marL="0" indent="0"/>
            <a:r>
              <a:rPr lang="en-US" dirty="0"/>
              <a:t>[13] </a:t>
            </a:r>
            <a:r>
              <a:rPr lang="en-US" dirty="0">
                <a:effectLst/>
              </a:rPr>
              <a:t>Vila, E., </a:t>
            </a:r>
            <a:r>
              <a:rPr lang="en-US" dirty="0" err="1">
                <a:effectLst/>
              </a:rPr>
              <a:t>Novakova</a:t>
            </a:r>
            <a:r>
              <a:rPr lang="en-US" dirty="0">
                <a:effectLst/>
              </a:rPr>
              <a:t>, G., &amp; Todorova, D. (2017). Automation Testing Framework for Web Applications with Selenium WebDriver: Opportunities and Threats. </a:t>
            </a:r>
            <a:r>
              <a:rPr lang="en-US" i="1" dirty="0">
                <a:effectLst/>
              </a:rPr>
              <a:t>Proceedings of the International Conference on Advances in Image Processing</a:t>
            </a:r>
            <a:r>
              <a:rPr lang="en-US" dirty="0">
                <a:effectLst/>
              </a:rPr>
              <a:t>, 144–150. </a:t>
            </a:r>
            <a:r>
              <a:rPr lang="en-US" dirty="0">
                <a:effectLst/>
                <a:hlinkClick r:id="rId11"/>
              </a:rPr>
              <a:t>https://doi.org/10.1145/3133264.3133300</a:t>
            </a:r>
            <a:endParaRPr lang="en-US" dirty="0">
              <a:effectLst/>
            </a:endParaRPr>
          </a:p>
          <a:p>
            <a:pPr marL="0" indent="0"/>
            <a:r>
              <a:rPr lang="en-US" dirty="0"/>
              <a:t>[14] </a:t>
            </a:r>
            <a:r>
              <a:rPr lang="en-US" dirty="0" err="1">
                <a:effectLst/>
              </a:rPr>
              <a:t>Garousi</a:t>
            </a:r>
            <a:r>
              <a:rPr lang="en-US" dirty="0">
                <a:effectLst/>
              </a:rPr>
              <a:t>, V., </a:t>
            </a:r>
            <a:r>
              <a:rPr lang="en-US" dirty="0" err="1">
                <a:effectLst/>
              </a:rPr>
              <a:t>Felderer</a:t>
            </a:r>
            <a:r>
              <a:rPr lang="en-US" dirty="0">
                <a:effectLst/>
              </a:rPr>
              <a:t>, M., &amp; </a:t>
            </a:r>
            <a:r>
              <a:rPr lang="en-US" dirty="0" err="1">
                <a:effectLst/>
              </a:rPr>
              <a:t>Mäntylä</a:t>
            </a:r>
            <a:r>
              <a:rPr lang="en-US" dirty="0">
                <a:effectLst/>
              </a:rPr>
              <a:t>, M. V. (2017). Guidelines for including grey literature and conducting multivocal literature reviews in software engineering. </a:t>
            </a:r>
            <a:r>
              <a:rPr lang="en-US" i="1" dirty="0">
                <a:effectLst/>
              </a:rPr>
              <a:t>Information and Software Technology</a:t>
            </a:r>
            <a:r>
              <a:rPr lang="en-US" dirty="0">
                <a:effectLst/>
              </a:rPr>
              <a:t>, </a:t>
            </a:r>
            <a:r>
              <a:rPr lang="en-US" i="1" dirty="0">
                <a:effectLst/>
              </a:rPr>
              <a:t>106</a:t>
            </a:r>
            <a:r>
              <a:rPr lang="en-US" dirty="0">
                <a:effectLst/>
              </a:rPr>
              <a:t>, 101–121.</a:t>
            </a:r>
          </a:p>
          <a:p>
            <a:pPr marL="0" indent="0"/>
            <a:endParaRPr lang="en-US" dirty="0">
              <a:effectLst/>
            </a:endParaRPr>
          </a:p>
          <a:p>
            <a:pPr marL="0" indent="0"/>
            <a:endParaRPr lang="en-US" dirty="0"/>
          </a:p>
          <a:p>
            <a:pPr marL="0" indent="0"/>
            <a:endParaRPr lang="en-US" dirty="0"/>
          </a:p>
          <a:p>
            <a:pPr marL="0" indent="0"/>
            <a:endParaRPr lang="en-US" dirty="0"/>
          </a:p>
          <a:p>
            <a:pPr marL="0" indent="0"/>
            <a:endParaRPr lang="en-US" dirty="0"/>
          </a:p>
          <a:p>
            <a:pPr marL="0" indent="0"/>
            <a:endParaRPr lang="en-US" dirty="0"/>
          </a:p>
          <a:p>
            <a:endParaRPr lang="en-US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36EFAA87-9AB7-4FBA-BBB1-F1E066B57F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© sebis</a:t>
            </a:r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01DB915-8838-4C50-ADBE-4F1D2A7069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John Nguyen (TUM)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A3263FC2-0FE6-40B3-B96B-E13401AC59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BC9FAB-BDC1-47C0-A8BB-6E12A8205D33}" type="slidenum">
              <a:rPr lang="de-DE" smtClean="0"/>
              <a:pPr>
                <a:defRPr/>
              </a:pPr>
              <a:t>19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12809036"/>
      </p:ext>
    </p:extLst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/>
          <p:cNvSpPr/>
          <p:nvPr/>
        </p:nvSpPr>
        <p:spPr bwMode="auto">
          <a:xfrm>
            <a:off x="0" y="980728"/>
            <a:ext cx="12192000" cy="504056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algn="r" eaLnBrk="0" hangingPunct="0">
              <a:defRPr/>
            </a:pPr>
            <a:endParaRPr lang="de-DE" dirty="0">
              <a:solidFill>
                <a:schemeClr val="tx1"/>
              </a:solidFill>
              <a:latin typeface="Arial Unicode MS" pitchFamily="34" charset="-128"/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41325" lvl="1" indent="-342900">
              <a:lnSpc>
                <a:spcPct val="150000"/>
              </a:lnSpc>
              <a:buFont typeface="+mj-lt"/>
              <a:buAutoNum type="arabicPeriod"/>
            </a:pPr>
            <a:r>
              <a:rPr lang="en-US" dirty="0"/>
              <a:t>Motivation and Background</a:t>
            </a:r>
          </a:p>
          <a:p>
            <a:pPr marL="441325" lvl="1" indent="-342900">
              <a:lnSpc>
                <a:spcPct val="150000"/>
              </a:lnSpc>
              <a:buFont typeface="+mj-lt"/>
              <a:buAutoNum type="arabicPeriod"/>
            </a:pPr>
            <a:r>
              <a:rPr lang="en-US" dirty="0"/>
              <a:t>Research Goal and Methodology</a:t>
            </a:r>
          </a:p>
          <a:p>
            <a:pPr marL="441325" lvl="1" indent="-342900">
              <a:lnSpc>
                <a:spcPct val="150000"/>
              </a:lnSpc>
              <a:buFont typeface="+mj-lt"/>
              <a:buAutoNum type="arabicPeriod"/>
            </a:pPr>
            <a:r>
              <a:rPr lang="en-US" dirty="0"/>
              <a:t>Initial Results</a:t>
            </a:r>
          </a:p>
          <a:p>
            <a:pPr marL="441325" lvl="1" indent="-342900">
              <a:lnSpc>
                <a:spcPct val="150000"/>
              </a:lnSpc>
              <a:buFont typeface="+mj-lt"/>
              <a:buAutoNum type="arabicPeriod"/>
            </a:pPr>
            <a:r>
              <a:rPr lang="en-US" dirty="0"/>
              <a:t>Timeline</a:t>
            </a:r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© sebis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John Nguyen (TUM)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BC9FAB-BDC1-47C0-A8BB-6E12A8205D33}" type="slidenum">
              <a:rPr lang="de-DE" smtClean="0"/>
              <a:pPr/>
              <a:t>2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96881392"/>
      </p:ext>
    </p:extLst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feld 2">
            <a:extLst>
              <a:ext uri="{FF2B5EF4-FFF2-40B4-BE49-F238E27FC236}">
                <a16:creationId xmlns:a16="http://schemas.microsoft.com/office/drawing/2014/main" id="{15270F49-83D4-4CB5-BEE8-956BBAABED29}"/>
              </a:ext>
            </a:extLst>
          </p:cNvPr>
          <p:cNvSpPr txBox="1"/>
          <p:nvPr/>
        </p:nvSpPr>
        <p:spPr>
          <a:xfrm>
            <a:off x="4529826" y="3105834"/>
            <a:ext cx="3132348" cy="64633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3600" dirty="0">
                <a:latin typeface="Arial" pitchFamily="34" charset="0"/>
              </a:rPr>
              <a:t>Backup Slides</a:t>
            </a:r>
          </a:p>
        </p:txBody>
      </p:sp>
    </p:spTree>
    <p:extLst>
      <p:ext uri="{BB962C8B-B14F-4D97-AF65-F5344CB8AC3E}">
        <p14:creationId xmlns:p14="http://schemas.microsoft.com/office/powerpoint/2010/main" val="3778385869"/>
      </p:ext>
    </p:extLst>
  </p:cSld>
  <p:clrMapOvr>
    <a:masterClrMapping/>
  </p:clrMapOvr>
  <p:transition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platzhalter 12">
            <a:extLst>
              <a:ext uri="{FF2B5EF4-FFF2-40B4-BE49-F238E27FC236}">
                <a16:creationId xmlns:a16="http://schemas.microsoft.com/office/drawing/2014/main" id="{0B49AC61-C82F-41E5-96E4-361684191A3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34436" y="981074"/>
            <a:ext cx="7345739" cy="661976"/>
          </a:xfrm>
        </p:spPr>
        <p:txBody>
          <a:bodyPr/>
          <a:lstStyle/>
          <a:p>
            <a:r>
              <a:rPr lang="en-US" dirty="0"/>
              <a:t>About me</a:t>
            </a:r>
          </a:p>
        </p:txBody>
      </p:sp>
      <p:sp>
        <p:nvSpPr>
          <p:cNvPr id="14" name="Inhaltsplatzhalter 13">
            <a:extLst>
              <a:ext uri="{FF2B5EF4-FFF2-40B4-BE49-F238E27FC236}">
                <a16:creationId xmlns:a16="http://schemas.microsoft.com/office/drawing/2014/main" id="{EA539BDD-BFAD-4562-BC11-59EE4C31213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34436" y="1643051"/>
            <a:ext cx="7345740" cy="1713937"/>
          </a:xfrm>
        </p:spPr>
        <p:txBody>
          <a:bodyPr/>
          <a:lstStyle/>
          <a:p>
            <a:r>
              <a:rPr lang="en-US" dirty="0"/>
              <a:t>Name:		John Nguyen (john.nguyen@tum.de)</a:t>
            </a:r>
          </a:p>
          <a:p>
            <a:r>
              <a:rPr lang="en-US" dirty="0"/>
              <a:t>Current Study: 	Information Systems (6</a:t>
            </a:r>
            <a:r>
              <a:rPr lang="en-US" baseline="30000" dirty="0"/>
              <a:t>th</a:t>
            </a:r>
            <a:r>
              <a:rPr lang="en-US" dirty="0"/>
              <a:t> Semester)</a:t>
            </a:r>
          </a:p>
          <a:p>
            <a:r>
              <a:rPr lang="en-US" dirty="0"/>
              <a:t>Faculty:		Informatics</a:t>
            </a:r>
          </a:p>
          <a:p>
            <a:endParaRPr lang="en-US" dirty="0"/>
          </a:p>
        </p:txBody>
      </p:sp>
      <p:sp>
        <p:nvSpPr>
          <p:cNvPr id="15" name="Textplatzhalter 14">
            <a:extLst>
              <a:ext uri="{FF2B5EF4-FFF2-40B4-BE49-F238E27FC236}">
                <a16:creationId xmlns:a16="http://schemas.microsoft.com/office/drawing/2014/main" id="{95CFADF8-0D79-4345-A69B-FCF3B69DEBE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7896199" y="981079"/>
            <a:ext cx="3961367" cy="661975"/>
          </a:xfrm>
        </p:spPr>
        <p:txBody>
          <a:bodyPr/>
          <a:lstStyle/>
          <a:p>
            <a:r>
              <a:rPr lang="en-US" dirty="0"/>
              <a:t>Thesis Organization</a:t>
            </a:r>
          </a:p>
        </p:txBody>
      </p:sp>
      <p:sp>
        <p:nvSpPr>
          <p:cNvPr id="16" name="Inhaltsplatzhalter 15">
            <a:extLst>
              <a:ext uri="{FF2B5EF4-FFF2-40B4-BE49-F238E27FC236}">
                <a16:creationId xmlns:a16="http://schemas.microsoft.com/office/drawing/2014/main" id="{16375C41-6795-4DFE-BE96-2FBC54A5880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7896199" y="1643050"/>
            <a:ext cx="3961367" cy="4773625"/>
          </a:xfrm>
        </p:spPr>
        <p:txBody>
          <a:bodyPr/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b="1" dirty="0"/>
              <a:t>Chair</a:t>
            </a:r>
            <a:r>
              <a:rPr lang="en-US" dirty="0"/>
              <a:t>: Software Engineering for Business Information Systems (</a:t>
            </a:r>
            <a:r>
              <a:rPr lang="en-US" dirty="0" err="1"/>
              <a:t>sebis</a:t>
            </a:r>
            <a:r>
              <a:rPr lang="en-US" dirty="0"/>
              <a:t>)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b="1" dirty="0"/>
              <a:t>Type</a:t>
            </a:r>
            <a:r>
              <a:rPr lang="en-US" dirty="0"/>
              <a:t>: Bachelor Thesis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b="1" dirty="0"/>
              <a:t>Supervisor</a:t>
            </a:r>
            <a:r>
              <a:rPr lang="en-US" dirty="0"/>
              <a:t>: Prof. Dr. Florian </a:t>
            </a:r>
            <a:r>
              <a:rPr lang="en-US" dirty="0" err="1"/>
              <a:t>Matthes</a:t>
            </a:r>
            <a:endParaRPr lang="en-US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b="1" dirty="0"/>
              <a:t>Advisor</a:t>
            </a:r>
            <a:r>
              <a:rPr lang="en-US" dirty="0"/>
              <a:t>: Sascha Nägele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b="1" dirty="0"/>
              <a:t>Timeframe</a:t>
            </a:r>
            <a:r>
              <a:rPr lang="en-US" dirty="0"/>
              <a:t>: 15.06.2020 – 15.11.2020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12" name="Titel 11">
            <a:extLst>
              <a:ext uri="{FF2B5EF4-FFF2-40B4-BE49-F238E27FC236}">
                <a16:creationId xmlns:a16="http://schemas.microsoft.com/office/drawing/2014/main" id="{F6D0B410-6444-45CB-A054-8720D2B2AB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Organization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4013FBC2-6490-4401-808F-A231A5A07A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 dirty="0"/>
              <a:t>© </a:t>
            </a:r>
            <a:r>
              <a:rPr lang="de-DE" dirty="0" err="1"/>
              <a:t>sebis</a:t>
            </a:r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DD6715CF-46DE-45F6-96EA-0199CE65A0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John Nguyen (TUM)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D85BBD53-4553-41E6-BE70-0C4329B485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201E5CB-5EE0-4EA4-87FF-7D8A79A61969}" type="slidenum">
              <a:rPr lang="de-DE" smtClean="0"/>
              <a:pPr>
                <a:defRPr/>
              </a:pPr>
              <a:t>21</a:t>
            </a:fld>
            <a:endParaRPr lang="de-DE" dirty="0"/>
          </a:p>
        </p:txBody>
      </p:sp>
      <p:sp>
        <p:nvSpPr>
          <p:cNvPr id="18" name="Textplatzhalter 12">
            <a:extLst>
              <a:ext uri="{FF2B5EF4-FFF2-40B4-BE49-F238E27FC236}">
                <a16:creationId xmlns:a16="http://schemas.microsoft.com/office/drawing/2014/main" id="{9F8DF1D6-1D8C-4099-97E4-C83D72161BE4}"/>
              </a:ext>
            </a:extLst>
          </p:cNvPr>
          <p:cNvSpPr txBox="1">
            <a:spLocks/>
          </p:cNvSpPr>
          <p:nvPr/>
        </p:nvSpPr>
        <p:spPr bwMode="auto">
          <a:xfrm>
            <a:off x="331370" y="3572179"/>
            <a:ext cx="7345738" cy="661976"/>
          </a:xfrm>
          <a:prstGeom prst="rect">
            <a:avLst/>
          </a:prstGeom>
          <a:solidFill>
            <a:schemeClr val="accent6">
              <a:lumMod val="75000"/>
            </a:schemeClr>
          </a:solidFill>
          <a:ln w="10795" cap="flat" cmpd="sng" algn="ctr">
            <a:noFill/>
            <a:prstDash val="solid"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  <a:noAutofit/>
          </a:bodyPr>
          <a:lstStyle>
            <a:lvl1pPr marL="0" indent="0" algn="l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000" b="0">
                <a:solidFill>
                  <a:schemeClr val="bg1"/>
                </a:solidFill>
                <a:latin typeface="+mj-lt"/>
                <a:ea typeface="+mn-ea"/>
                <a:cs typeface="Arial Unicode MS" pitchFamily="34" charset="-128"/>
              </a:defRPr>
            </a:lvl1pPr>
            <a:lvl2pPr marL="457200" indent="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itchFamily="2" charset="2"/>
              <a:buNone/>
              <a:defRPr sz="2000" b="1" baseline="0">
                <a:solidFill>
                  <a:schemeClr val="tx1"/>
                </a:solidFill>
                <a:latin typeface="+mn-lt"/>
                <a:cs typeface="Arial Unicode MS" pitchFamily="34" charset="-128"/>
              </a:defRPr>
            </a:lvl2pPr>
            <a:lvl3pPr marL="914400" indent="0" algn="l" defTabSz="803275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anose="05000000000000000000" pitchFamily="2" charset="2"/>
              <a:buNone/>
              <a:defRPr sz="1800" b="1" baseline="0">
                <a:solidFill>
                  <a:schemeClr val="tx1"/>
                </a:solidFill>
                <a:latin typeface="+mn-lt"/>
                <a:cs typeface="Arial Unicode MS" pitchFamily="34" charset="-128"/>
              </a:defRPr>
            </a:lvl3pPr>
            <a:lvl4pPr marL="1371600" indent="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anose="05000000000000000000" pitchFamily="2" charset="2"/>
              <a:buNone/>
              <a:defRPr sz="1600" b="1">
                <a:solidFill>
                  <a:schemeClr val="tx1"/>
                </a:solidFill>
                <a:latin typeface="+mn-lt"/>
                <a:cs typeface="Arial Unicode MS" pitchFamily="34" charset="-128"/>
              </a:defRPr>
            </a:lvl4pPr>
            <a:lvl5pPr marL="1828800" indent="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anose="05000000000000000000" pitchFamily="2" charset="2"/>
              <a:buNone/>
              <a:defRPr sz="1600" b="1">
                <a:solidFill>
                  <a:schemeClr val="tx1"/>
                </a:solidFill>
                <a:latin typeface="+mn-lt"/>
                <a:cs typeface="Arial Unicode MS" pitchFamily="34" charset="-128"/>
              </a:defRPr>
            </a:lvl5pPr>
            <a:lvl6pPr marL="2286000" indent="0" algn="l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1600" b="1">
                <a:solidFill>
                  <a:schemeClr val="tx2"/>
                </a:solidFill>
                <a:latin typeface="+mn-lt"/>
              </a:defRPr>
            </a:lvl6pPr>
            <a:lvl7pPr marL="2743200" indent="0" algn="l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1600" b="1">
                <a:solidFill>
                  <a:schemeClr val="tx2"/>
                </a:solidFill>
                <a:latin typeface="+mn-lt"/>
              </a:defRPr>
            </a:lvl7pPr>
            <a:lvl8pPr marL="3200400" indent="0" algn="l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1600" b="1">
                <a:solidFill>
                  <a:schemeClr val="tx2"/>
                </a:solidFill>
                <a:latin typeface="+mn-lt"/>
              </a:defRPr>
            </a:lvl8pPr>
            <a:lvl9pPr marL="3657600" indent="0" algn="l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1600" b="1">
                <a:solidFill>
                  <a:schemeClr val="tx2"/>
                </a:solidFill>
                <a:latin typeface="+mn-lt"/>
              </a:defRPr>
            </a:lvl9pPr>
          </a:lstStyle>
          <a:p>
            <a:r>
              <a:rPr lang="en-US" kern="0" dirty="0"/>
              <a:t>Relevant Courses</a:t>
            </a:r>
          </a:p>
        </p:txBody>
      </p:sp>
      <p:sp>
        <p:nvSpPr>
          <p:cNvPr id="19" name="Inhaltsplatzhalter 13">
            <a:extLst>
              <a:ext uri="{FF2B5EF4-FFF2-40B4-BE49-F238E27FC236}">
                <a16:creationId xmlns:a16="http://schemas.microsoft.com/office/drawing/2014/main" id="{6531A324-E210-4F55-A398-A94E527815B0}"/>
              </a:ext>
            </a:extLst>
          </p:cNvPr>
          <p:cNvSpPr txBox="1">
            <a:spLocks/>
          </p:cNvSpPr>
          <p:nvPr/>
        </p:nvSpPr>
        <p:spPr bwMode="auto">
          <a:xfrm>
            <a:off x="331370" y="4234155"/>
            <a:ext cx="7345740" cy="218252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noFill/>
            <a:prstDash val="solid"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1588" indent="-1588" algn="l" rtl="0" eaLnBrk="1" fontAlgn="base" hangingPunct="1">
              <a:spcBef>
                <a:spcPct val="2000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+mn-lt"/>
                <a:ea typeface="+mn-ea"/>
                <a:cs typeface="Arial Unicode MS" pitchFamily="34" charset="-128"/>
              </a:defRPr>
            </a:lvl1pPr>
            <a:lvl2pPr marL="358775" indent="-2603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itchFamily="2" charset="2"/>
              <a:buChar char="§"/>
              <a:defRPr sz="1800" baseline="0">
                <a:solidFill>
                  <a:schemeClr val="tx1"/>
                </a:solidFill>
                <a:latin typeface="+mn-lt"/>
                <a:cs typeface="Arial Unicode MS" pitchFamily="34" charset="-128"/>
              </a:defRPr>
            </a:lvl2pPr>
            <a:lvl3pPr marL="625475" indent="-176213" algn="l" defTabSz="803275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anose="05000000000000000000" pitchFamily="2" charset="2"/>
              <a:buChar char="§"/>
              <a:defRPr sz="1800" baseline="0">
                <a:solidFill>
                  <a:schemeClr val="tx1"/>
                </a:solidFill>
                <a:latin typeface="+mn-lt"/>
                <a:cs typeface="Arial Unicode MS" pitchFamily="34" charset="-128"/>
              </a:defRPr>
            </a:lvl3pPr>
            <a:lvl4pPr marL="982663" indent="-174625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+mn-lt"/>
                <a:cs typeface="Arial Unicode MS" pitchFamily="34" charset="-128"/>
              </a:defRPr>
            </a:lvl4pPr>
            <a:lvl5pPr marL="1257300" indent="-18256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+mn-lt"/>
                <a:cs typeface="Arial Unicode MS" pitchFamily="34" charset="-128"/>
              </a:defRPr>
            </a:lvl5pPr>
            <a:lvl6pPr marL="2438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2"/>
                </a:solidFill>
                <a:latin typeface="+mn-lt"/>
              </a:defRPr>
            </a:lvl6pPr>
            <a:lvl7pPr marL="2895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2"/>
                </a:solidFill>
                <a:latin typeface="+mn-lt"/>
              </a:defRPr>
            </a:lvl7pPr>
            <a:lvl8pPr marL="3352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2"/>
                </a:solidFill>
                <a:latin typeface="+mn-lt"/>
              </a:defRPr>
            </a:lvl8pPr>
            <a:lvl9pPr marL="3810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2"/>
                </a:solidFill>
                <a:latin typeface="+mn-lt"/>
              </a:defRPr>
            </a:lvl9pPr>
          </a:lstStyle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/>
              <a:t>SEBA Bachelor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/>
              <a:t>Seminar: Trends der </a:t>
            </a:r>
            <a:r>
              <a:rPr lang="en-US" dirty="0" err="1"/>
              <a:t>Wirtschaftsinformatik</a:t>
            </a:r>
            <a:r>
              <a:rPr lang="en-US" dirty="0"/>
              <a:t> - </a:t>
            </a:r>
            <a:r>
              <a:rPr lang="en-US" dirty="0" err="1"/>
              <a:t>Agilität</a:t>
            </a:r>
            <a:r>
              <a:rPr lang="en-US" dirty="0"/>
              <a:t> und DevOps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/>
              <a:t>Security Engineering (in progress)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/>
              <a:t>iLab1</a:t>
            </a:r>
          </a:p>
          <a:p>
            <a:endParaRPr lang="en-US" kern="0" dirty="0"/>
          </a:p>
        </p:txBody>
      </p:sp>
    </p:spTree>
    <p:extLst>
      <p:ext uri="{BB962C8B-B14F-4D97-AF65-F5344CB8AC3E}">
        <p14:creationId xmlns:p14="http://schemas.microsoft.com/office/powerpoint/2010/main" val="3936834285"/>
      </p:ext>
    </p:extLst>
  </p:cSld>
  <p:clrMapOvr>
    <a:masterClrMapping/>
  </p:clrMapOvr>
  <p:transition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23C4EA7-BE7D-4A3F-823C-68E6BFB7FC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DevOps	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02813D12-520C-4C0D-83A4-CAF379D955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© sebis</a:t>
            </a:r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6E723283-627B-487C-ABD6-D4B9D9B498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John Nguyen (TUM)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DDDE41EB-3F9A-4211-91F7-748C910A7A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BC9FAB-BDC1-47C0-A8BB-6E12A8205D33}" type="slidenum">
              <a:rPr lang="de-DE" smtClean="0"/>
              <a:pPr>
                <a:defRPr/>
              </a:pPr>
              <a:t>22</a:t>
            </a:fld>
            <a:endParaRPr lang="de-DE" dirty="0"/>
          </a:p>
        </p:txBody>
      </p:sp>
      <p:pic>
        <p:nvPicPr>
          <p:cNvPr id="2050" name="Picture 2" descr="Atlassian DevOps infinity wheel">
            <a:extLst>
              <a:ext uri="{FF2B5EF4-FFF2-40B4-BE49-F238E27FC236}">
                <a16:creationId xmlns:a16="http://schemas.microsoft.com/office/drawing/2014/main" id="{87A553B7-0908-4272-A4FD-AB6F569B5802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44563" y="1614381"/>
            <a:ext cx="7302875" cy="41340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hteck 6">
            <a:extLst>
              <a:ext uri="{FF2B5EF4-FFF2-40B4-BE49-F238E27FC236}">
                <a16:creationId xmlns:a16="http://schemas.microsoft.com/office/drawing/2014/main" id="{9ECD1EA0-8106-4CD8-9D71-163D73E60FE4}"/>
              </a:ext>
            </a:extLst>
          </p:cNvPr>
          <p:cNvSpPr/>
          <p:nvPr/>
        </p:nvSpPr>
        <p:spPr>
          <a:xfrm>
            <a:off x="2579486" y="5609943"/>
            <a:ext cx="6096000" cy="27699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600" dirty="0">
                <a:latin typeface="+mn-lt"/>
                <a:hlinkClick r:id="rId3"/>
              </a:rPr>
              <a:t>https://wac-cdn.atlassian.com/dam/jcr:cd64c6de-34a3-436f-95e0-f8e600143dac/SWTMNG-263%20DevOps%20infinity%20wheel_CLOUD-PRODUCTS@2x.png?cdnVersion=1060</a:t>
            </a:r>
            <a:r>
              <a:rPr lang="en-US" sz="600" dirty="0">
                <a:latin typeface="+mn-lt"/>
              </a:rPr>
              <a:t> (Date: 06.06.2020)</a:t>
            </a:r>
          </a:p>
        </p:txBody>
      </p:sp>
    </p:spTree>
    <p:extLst>
      <p:ext uri="{BB962C8B-B14F-4D97-AF65-F5344CB8AC3E}">
        <p14:creationId xmlns:p14="http://schemas.microsoft.com/office/powerpoint/2010/main" val="3228192677"/>
      </p:ext>
    </p:extLst>
  </p:cSld>
  <p:clrMapOvr>
    <a:masterClrMapping/>
  </p:clrMapOvr>
  <p:transition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8978A9C-94D9-42AF-83CC-D624112352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Knowledge of developers (2018)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486A8CB4-8CD0-48AF-B410-D80C686B5BD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4434" y="981076"/>
            <a:ext cx="5185501" cy="5400675"/>
          </a:xfrm>
        </p:spPr>
        <p:txBody>
          <a:bodyPr/>
          <a:lstStyle/>
          <a:p>
            <a:pPr marL="0" indent="0"/>
            <a:r>
              <a:rPr lang="en-US" dirty="0"/>
              <a:t>100 employees of a selected industrial company</a:t>
            </a:r>
          </a:p>
          <a:p>
            <a:pPr marL="0" indent="0"/>
            <a:r>
              <a:rPr lang="en-US" b="1" dirty="0"/>
              <a:t>“Which tools do you know and/or use? </a:t>
            </a:r>
          </a:p>
          <a:p>
            <a:pPr marL="0" indent="0"/>
            <a:r>
              <a:rPr lang="en-US" dirty="0"/>
              <a:t>Response options: 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/>
              <a:t>(DevOps tools) Jenkins; Kubernetes; TeamCity; Spinnaker; Travis; </a:t>
            </a:r>
            <a:r>
              <a:rPr lang="en-US" dirty="0" err="1"/>
              <a:t>GoCD</a:t>
            </a:r>
            <a:r>
              <a:rPr lang="en-US" dirty="0"/>
              <a:t>; Concourse CI; </a:t>
            </a:r>
            <a:r>
              <a:rPr lang="en-US" dirty="0" err="1"/>
              <a:t>JFrog</a:t>
            </a:r>
            <a:r>
              <a:rPr lang="en-US" dirty="0"/>
              <a:t> Artifactory; 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/>
              <a:t>(static analysis tools) PMD; </a:t>
            </a:r>
            <a:r>
              <a:rPr lang="en-US" dirty="0" err="1"/>
              <a:t>Checkstyle</a:t>
            </a:r>
            <a:r>
              <a:rPr lang="en-US" dirty="0"/>
              <a:t>; </a:t>
            </a:r>
            <a:r>
              <a:rPr lang="en-US" dirty="0" err="1"/>
              <a:t>FindBugs</a:t>
            </a:r>
            <a:r>
              <a:rPr lang="en-US" dirty="0"/>
              <a:t>; </a:t>
            </a:r>
            <a:r>
              <a:rPr lang="en-US" dirty="0" err="1"/>
              <a:t>FindBugs</a:t>
            </a:r>
            <a:r>
              <a:rPr lang="en-US" dirty="0"/>
              <a:t> Security; 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/>
              <a:t>(security tools) OWASP ZAP; BDD Security; </a:t>
            </a:r>
            <a:r>
              <a:rPr lang="en-US" dirty="0" err="1"/>
              <a:t>JFrog</a:t>
            </a:r>
            <a:r>
              <a:rPr lang="en-US" dirty="0"/>
              <a:t> Xray; Security Monkey; Black Duck; </a:t>
            </a:r>
            <a:r>
              <a:rPr lang="en-US" dirty="0" err="1"/>
              <a:t>Snyk</a:t>
            </a:r>
            <a:r>
              <a:rPr lang="en-US" dirty="0"/>
              <a:t>”</a:t>
            </a:r>
            <a:r>
              <a:rPr lang="en-US" dirty="0">
                <a:hlinkClick r:id="rId2" action="ppaction://hlinksldjump"/>
              </a:rPr>
              <a:t>[1]</a:t>
            </a:r>
            <a:endParaRPr lang="en-US" dirty="0"/>
          </a:p>
          <a:p>
            <a:pPr marL="642937" lvl="1" indent="-285750"/>
            <a:endParaRPr lang="en-US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ADDED748-5095-4411-927F-6A2CB223B3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© sebis</a:t>
            </a:r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2F0D5667-FA71-4A55-AE08-A0923AC4DA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John Nguyen (TUM)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9D29FDC-663E-4225-BE14-B6D2AC1CCE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BC9FAB-BDC1-47C0-A8BB-6E12A8205D33}" type="slidenum">
              <a:rPr lang="de-DE" smtClean="0"/>
              <a:pPr>
                <a:defRPr/>
              </a:pPr>
              <a:t>23</a:t>
            </a:fld>
            <a:endParaRPr lang="de-DE" dirty="0"/>
          </a:p>
        </p:txBody>
      </p:sp>
      <p:pic>
        <p:nvPicPr>
          <p:cNvPr id="10" name="Grafik 9">
            <a:extLst>
              <a:ext uri="{FF2B5EF4-FFF2-40B4-BE49-F238E27FC236}">
                <a16:creationId xmlns:a16="http://schemas.microsoft.com/office/drawing/2014/main" id="{696532CA-A1CB-48C7-9013-8FA72092923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5639"/>
          <a:stretch/>
        </p:blipFill>
        <p:spPr>
          <a:xfrm>
            <a:off x="5637394" y="981076"/>
            <a:ext cx="5571977" cy="4823977"/>
          </a:xfrm>
          <a:prstGeom prst="rect">
            <a:avLst/>
          </a:prstGeom>
        </p:spPr>
      </p:pic>
      <p:sp>
        <p:nvSpPr>
          <p:cNvPr id="11" name="Textfeld 10">
            <a:extLst>
              <a:ext uri="{FF2B5EF4-FFF2-40B4-BE49-F238E27FC236}">
                <a16:creationId xmlns:a16="http://schemas.microsoft.com/office/drawing/2014/main" id="{28BC9AA1-F7C7-4192-9ED5-5738DFA07729}"/>
              </a:ext>
            </a:extLst>
          </p:cNvPr>
          <p:cNvSpPr txBox="1"/>
          <p:nvPr/>
        </p:nvSpPr>
        <p:spPr>
          <a:xfrm>
            <a:off x="5929995" y="5836286"/>
            <a:ext cx="3453189" cy="18466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600" dirty="0" err="1">
                <a:latin typeface="Arial" pitchFamily="34" charset="0"/>
              </a:rPr>
              <a:t>Paule</a:t>
            </a:r>
            <a:r>
              <a:rPr lang="en-US" sz="600" dirty="0">
                <a:latin typeface="Arial" pitchFamily="34" charset="0"/>
              </a:rPr>
              <a:t>, C. (2018). Securing DevOps: detection of vulnerabilities in CD pipelines Figure 4 p. 45 </a:t>
            </a:r>
            <a:r>
              <a:rPr lang="en-US" sz="600" dirty="0">
                <a:latin typeface="Arial" pitchFamily="34" charset="0"/>
                <a:hlinkClick r:id="rId4" action="ppaction://hlinksldjump"/>
              </a:rPr>
              <a:t>[1]</a:t>
            </a:r>
            <a:endParaRPr lang="en-US" sz="600" dirty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66197601"/>
      </p:ext>
    </p:extLst>
  </p:cSld>
  <p:clrMapOvr>
    <a:masterClrMapping/>
  </p:clrMapOvr>
  <p:transition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EFEA28A-6150-4413-8DAF-010F9872BA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Security Standards and Modell (2016)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2FA42C89-F5BE-4610-93A1-CF19A86213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© sebis</a:t>
            </a:r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04EB1F83-2E35-4D20-A32D-6114AE2BA2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John Nguyen (TUM)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CFDC71E-0B06-404B-94CD-EA442130C1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BC9FAB-BDC1-47C0-A8BB-6E12A8205D33}" type="slidenum">
              <a:rPr lang="de-DE" smtClean="0"/>
              <a:pPr>
                <a:defRPr/>
              </a:pPr>
              <a:t>24</a:t>
            </a:fld>
            <a:endParaRPr lang="de-DE" dirty="0"/>
          </a:p>
        </p:txBody>
      </p:sp>
      <p:sp>
        <p:nvSpPr>
          <p:cNvPr id="8" name="Rechteck 7">
            <a:extLst>
              <a:ext uri="{FF2B5EF4-FFF2-40B4-BE49-F238E27FC236}">
                <a16:creationId xmlns:a16="http://schemas.microsoft.com/office/drawing/2014/main" id="{44898399-7CFB-4DB9-A77F-5D955AA39167}"/>
              </a:ext>
            </a:extLst>
          </p:cNvPr>
          <p:cNvSpPr/>
          <p:nvPr/>
        </p:nvSpPr>
        <p:spPr>
          <a:xfrm>
            <a:off x="2351584" y="6171588"/>
            <a:ext cx="6200736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800" dirty="0"/>
              <a:t>Shackleford, D. (2016). A DevSecOps Playbook. </a:t>
            </a:r>
            <a:r>
              <a:rPr lang="en-US" sz="800" i="1" dirty="0"/>
              <a:t>SANS Institute InfoSec Reading Room. A DevSecOps Playbook </a:t>
            </a:r>
            <a:r>
              <a:rPr lang="en-US" sz="800" dirty="0">
                <a:latin typeface="Arial" pitchFamily="34" charset="0"/>
              </a:rPr>
              <a:t>Figure 2 p. 11 </a:t>
            </a:r>
            <a:r>
              <a:rPr lang="en-US" sz="800" dirty="0">
                <a:latin typeface="Arial" pitchFamily="34" charset="0"/>
                <a:hlinkClick r:id="rId2" action="ppaction://hlinksldjump"/>
              </a:rPr>
              <a:t>[5]</a:t>
            </a:r>
            <a:endParaRPr lang="en-US" sz="800" dirty="0">
              <a:latin typeface="Arial" pitchFamily="34" charset="0"/>
            </a:endParaRPr>
          </a:p>
        </p:txBody>
      </p:sp>
      <p:sp>
        <p:nvSpPr>
          <p:cNvPr id="9" name="Inhaltsplatzhalter 8">
            <a:extLst>
              <a:ext uri="{FF2B5EF4-FFF2-40B4-BE49-F238E27FC236}">
                <a16:creationId xmlns:a16="http://schemas.microsoft.com/office/drawing/2014/main" id="{F941593D-C6FF-4D09-8C4B-9CDC9E76ADC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4434" y="981076"/>
            <a:ext cx="11523133" cy="5400675"/>
          </a:xfrm>
        </p:spPr>
        <p:txBody>
          <a:bodyPr/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/>
              <a:t>“What application security standards or models do you follow? Select all that apply.” </a:t>
            </a:r>
            <a:r>
              <a:rPr lang="en-US" dirty="0">
                <a:hlinkClick r:id="rId2" action="ppaction://hlinksldjump"/>
              </a:rPr>
              <a:t>[5]</a:t>
            </a:r>
            <a:endParaRPr lang="en-US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/>
              <a:t>435 respondents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/>
              <a:t>OWASP Top 10 leading standard</a:t>
            </a:r>
          </a:p>
        </p:txBody>
      </p:sp>
      <p:pic>
        <p:nvPicPr>
          <p:cNvPr id="10" name="Inhaltsplatzhalter 6">
            <a:extLst>
              <a:ext uri="{FF2B5EF4-FFF2-40B4-BE49-F238E27FC236}">
                <a16:creationId xmlns:a16="http://schemas.microsoft.com/office/drawing/2014/main" id="{6621E778-2138-4BB4-8BAA-724ADB74D9B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2278465" y="2100936"/>
            <a:ext cx="6698042" cy="40653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154636922"/>
      </p:ext>
    </p:extLst>
  </p:cSld>
  <p:clrMapOvr>
    <a:masterClrMapping/>
  </p:clrMapOvr>
  <p:transition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8B4F03A-2D9D-4051-8667-DA03E1FE5D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OWASP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7CBAA86A-CD81-4C96-A69D-F64DE9BCCDA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/>
              <a:t>International non-profit organization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/>
              <a:t>Focus on web application security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/>
              <a:t>Goal: Improve web application security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/>
              <a:t>OWASP Top 10: represents top 10 risks (critical) </a:t>
            </a:r>
            <a:r>
              <a:rPr lang="en-US" dirty="0">
                <a:hlinkClick r:id="rId2" action="ppaction://hlinksldjump"/>
              </a:rPr>
              <a:t>[3]</a:t>
            </a:r>
            <a:endParaRPr lang="en-US" dirty="0"/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dirty="0"/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C2806D6D-7676-4361-9632-BD409871C4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© sebis</a:t>
            </a:r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3D26743F-042C-495F-A651-53AF28AE92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John Nguyen (TUM)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F23CD9FE-6E73-412D-9092-628A4CE0C1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BC9FAB-BDC1-47C0-A8BB-6E12A8205D33}" type="slidenum">
              <a:rPr lang="de-DE" smtClean="0"/>
              <a:pPr>
                <a:defRPr/>
              </a:pPr>
              <a:t>25</a:t>
            </a:fld>
            <a:endParaRPr lang="de-DE" dirty="0"/>
          </a:p>
        </p:txBody>
      </p:sp>
      <p:sp>
        <p:nvSpPr>
          <p:cNvPr id="7" name="Rechteck 6">
            <a:extLst>
              <a:ext uri="{FF2B5EF4-FFF2-40B4-BE49-F238E27FC236}">
                <a16:creationId xmlns:a16="http://schemas.microsoft.com/office/drawing/2014/main" id="{E8A51A8D-A59C-441B-9F3C-275F91F7E588}"/>
              </a:ext>
            </a:extLst>
          </p:cNvPr>
          <p:cNvSpPr/>
          <p:nvPr/>
        </p:nvSpPr>
        <p:spPr>
          <a:xfrm>
            <a:off x="2690434" y="6174269"/>
            <a:ext cx="4793133" cy="1846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600" dirty="0">
                <a:latin typeface="+mn-lt"/>
                <a:hlinkClick r:id="rId3"/>
              </a:rPr>
              <a:t>https://www.heise.de/developer/imgs/06/2/3/6/0/4/7/9/2013-2017-50ed3603697420a0.png</a:t>
            </a:r>
            <a:r>
              <a:rPr lang="en-US" sz="600" dirty="0">
                <a:latin typeface="+mn-lt"/>
              </a:rPr>
              <a:t> (Date: 04.06.2020]</a:t>
            </a:r>
          </a:p>
        </p:txBody>
      </p:sp>
      <p:pic>
        <p:nvPicPr>
          <p:cNvPr id="8" name="Picture 6" descr="OWASP Top 10: Kritischer Blick auf die Charts | heise Developer">
            <a:extLst>
              <a:ext uri="{FF2B5EF4-FFF2-40B4-BE49-F238E27FC236}">
                <a16:creationId xmlns:a16="http://schemas.microsoft.com/office/drawing/2014/main" id="{B942AF6D-0C49-4690-9595-353705D5E6B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710094" y="2608645"/>
            <a:ext cx="6768752" cy="36286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99119342"/>
      </p:ext>
    </p:extLst>
  </p:cSld>
  <p:clrMapOvr>
    <a:masterClrMapping/>
  </p:clrMapOvr>
  <p:transition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B393AA0A-C00A-4244-8044-97B29EDA46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BSIMM</a:t>
            </a:r>
          </a:p>
        </p:txBody>
      </p:sp>
      <p:sp>
        <p:nvSpPr>
          <p:cNvPr id="7" name="Inhaltsplatzhalter 6">
            <a:extLst>
              <a:ext uri="{FF2B5EF4-FFF2-40B4-BE49-F238E27FC236}">
                <a16:creationId xmlns:a16="http://schemas.microsoft.com/office/drawing/2014/main" id="{D6299CDB-FB2E-4A43-8744-EA3B94706FD4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/>
              <a:t>Software security framework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/>
              <a:t>12 practices (in 4 domains) and 119 activities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/>
              <a:t>Domains: </a:t>
            </a:r>
          </a:p>
          <a:p>
            <a:pPr marL="642937" lvl="1" indent="-285750"/>
            <a:r>
              <a:rPr lang="en-US" dirty="0"/>
              <a:t>Governance</a:t>
            </a:r>
          </a:p>
          <a:p>
            <a:pPr marL="909637" lvl="2" indent="-285750"/>
            <a:r>
              <a:rPr lang="en-US" dirty="0"/>
              <a:t>Strategy &amp; Metrics</a:t>
            </a:r>
          </a:p>
          <a:p>
            <a:pPr marL="909637" lvl="2" indent="-285750"/>
            <a:r>
              <a:rPr lang="en-US" dirty="0"/>
              <a:t>Compliance &amp; Policy</a:t>
            </a:r>
          </a:p>
          <a:p>
            <a:pPr marL="909637" lvl="2" indent="-285750"/>
            <a:r>
              <a:rPr lang="en-US" dirty="0"/>
              <a:t>Training</a:t>
            </a:r>
          </a:p>
          <a:p>
            <a:pPr marL="642937" lvl="1" indent="-285750"/>
            <a:r>
              <a:rPr lang="en-US" dirty="0"/>
              <a:t>Intelligence</a:t>
            </a:r>
          </a:p>
          <a:p>
            <a:pPr marL="909637" lvl="2" indent="-285750"/>
            <a:r>
              <a:rPr lang="en-US" dirty="0"/>
              <a:t>Attack Models</a:t>
            </a:r>
          </a:p>
          <a:p>
            <a:pPr marL="909637" lvl="2" indent="-285750"/>
            <a:r>
              <a:rPr lang="en-US" dirty="0"/>
              <a:t>Security Features &amp; Design</a:t>
            </a:r>
          </a:p>
          <a:p>
            <a:pPr marL="909637" lvl="2" indent="-285750"/>
            <a:r>
              <a:rPr lang="en-US" dirty="0"/>
              <a:t>Standards &amp; Requirements</a:t>
            </a:r>
          </a:p>
          <a:p>
            <a:pPr marL="642937" lvl="1" indent="-285750"/>
            <a:r>
              <a:rPr lang="en-US" dirty="0"/>
              <a:t>SSDL Touchpoints</a:t>
            </a:r>
          </a:p>
          <a:p>
            <a:pPr marL="909637" lvl="2" indent="-285750"/>
            <a:r>
              <a:rPr lang="en-US" dirty="0"/>
              <a:t>Architecture Analysis</a:t>
            </a:r>
          </a:p>
          <a:p>
            <a:pPr marL="909637" lvl="2" indent="-285750"/>
            <a:r>
              <a:rPr lang="en-US" dirty="0"/>
              <a:t>Code Review</a:t>
            </a:r>
          </a:p>
          <a:p>
            <a:pPr marL="909637" lvl="2" indent="-285750"/>
            <a:r>
              <a:rPr lang="en-US" dirty="0"/>
              <a:t>Security Testing</a:t>
            </a:r>
          </a:p>
          <a:p>
            <a:pPr marL="642937" lvl="1" indent="-285750"/>
            <a:r>
              <a:rPr lang="en-US" dirty="0"/>
              <a:t>Deployment</a:t>
            </a:r>
          </a:p>
          <a:p>
            <a:pPr marL="909637" lvl="2" indent="-285750"/>
            <a:r>
              <a:rPr lang="en-US" dirty="0"/>
              <a:t>Penetration Testing</a:t>
            </a:r>
          </a:p>
          <a:p>
            <a:pPr marL="909637" lvl="2" indent="-285750"/>
            <a:r>
              <a:rPr lang="en-US" dirty="0"/>
              <a:t>Software Environment</a:t>
            </a:r>
          </a:p>
          <a:p>
            <a:pPr marL="909637" lvl="2" indent="-285750"/>
            <a:r>
              <a:rPr lang="en-US" dirty="0"/>
              <a:t>Configuration Management &amp; Vulnerability Management </a:t>
            </a:r>
            <a:r>
              <a:rPr lang="en-US" dirty="0">
                <a:hlinkClick r:id="rId2" action="ppaction://hlinksldjump"/>
              </a:rPr>
              <a:t>[4]</a:t>
            </a:r>
            <a:endParaRPr lang="en-US" dirty="0"/>
          </a:p>
        </p:txBody>
      </p:sp>
      <p:pic>
        <p:nvPicPr>
          <p:cNvPr id="11" name="Inhaltsplatzhalter 10">
            <a:extLst>
              <a:ext uri="{FF2B5EF4-FFF2-40B4-BE49-F238E27FC236}">
                <a16:creationId xmlns:a16="http://schemas.microsoft.com/office/drawing/2014/main" id="{D763F3D4-4446-486A-9016-127E28984D41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6197600" y="2180149"/>
            <a:ext cx="5659438" cy="3002526"/>
          </a:xfrm>
          <a:prstGeom prst="rect">
            <a:avLst/>
          </a:prstGeom>
        </p:spPr>
      </p:pic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BB698525-17BF-46E7-B685-24D5D3CC9D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© sebis</a:t>
            </a:r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408F6487-F161-4B07-8D16-B1E74956D2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John Nguyen (TUM)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BC7FCB71-2966-49C7-B058-38915742A7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201E5CB-5EE0-4EA4-87FF-7D8A79A61969}" type="slidenum">
              <a:rPr lang="de-DE" smtClean="0"/>
              <a:pPr>
                <a:defRPr/>
              </a:pPr>
              <a:t>26</a:t>
            </a:fld>
            <a:endParaRPr lang="de-DE" dirty="0"/>
          </a:p>
        </p:txBody>
      </p:sp>
      <p:sp>
        <p:nvSpPr>
          <p:cNvPr id="12" name="Rechteck 11">
            <a:extLst>
              <a:ext uri="{FF2B5EF4-FFF2-40B4-BE49-F238E27FC236}">
                <a16:creationId xmlns:a16="http://schemas.microsoft.com/office/drawing/2014/main" id="{C4CA4A28-42A3-4FBB-BC94-1091DC179E36}"/>
              </a:ext>
            </a:extLst>
          </p:cNvPr>
          <p:cNvSpPr/>
          <p:nvPr/>
        </p:nvSpPr>
        <p:spPr>
          <a:xfrm>
            <a:off x="6197598" y="5090342"/>
            <a:ext cx="6096000" cy="18466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600" dirty="0">
                <a:hlinkClick r:id="rId4"/>
              </a:rPr>
              <a:t>https://www.hack2secure.com/images/blog/BSIMM%20Skeleton%2002.png</a:t>
            </a:r>
            <a:r>
              <a:rPr lang="en-US" sz="600" dirty="0"/>
              <a:t> (13.06.2020)</a:t>
            </a:r>
          </a:p>
        </p:txBody>
      </p:sp>
    </p:spTree>
    <p:extLst>
      <p:ext uri="{BB962C8B-B14F-4D97-AF65-F5344CB8AC3E}">
        <p14:creationId xmlns:p14="http://schemas.microsoft.com/office/powerpoint/2010/main" val="2287104709"/>
      </p:ext>
    </p:extLst>
  </p:cSld>
  <p:clrMapOvr>
    <a:masterClrMapping/>
  </p:clrMapOvr>
  <p:transition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BF96A97-B7E7-465B-8904-8D46E8FB1A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Security Practices with Rating</a:t>
            </a:r>
          </a:p>
        </p:txBody>
      </p:sp>
      <p:pic>
        <p:nvPicPr>
          <p:cNvPr id="7" name="Inhaltsplatzhalter 6">
            <a:extLst>
              <a:ext uri="{FF2B5EF4-FFF2-40B4-BE49-F238E27FC236}">
                <a16:creationId xmlns:a16="http://schemas.microsoft.com/office/drawing/2014/main" id="{2E809EF8-E0E8-497C-8082-3733590D08D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3256" t="11994" r="3256" b="8008"/>
          <a:stretch/>
        </p:blipFill>
        <p:spPr>
          <a:xfrm>
            <a:off x="1773990" y="1062478"/>
            <a:ext cx="8640960" cy="5290384"/>
          </a:xfrm>
          <a:prstGeom prst="rect">
            <a:avLst/>
          </a:prstGeom>
        </p:spPr>
      </p:pic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C200740D-EE4C-4F8A-BEB8-94CBB99E76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© sebis</a:t>
            </a:r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D96ED4F2-CAB1-4A16-80E0-AC9F553DB4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John Nguyen (TUM)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FEE80EE3-A1DB-4F0D-A6F4-55542C85DE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BC9FAB-BDC1-47C0-A8BB-6E12A8205D33}" type="slidenum">
              <a:rPr lang="de-DE" smtClean="0"/>
              <a:pPr>
                <a:defRPr/>
              </a:pPr>
              <a:t>27</a:t>
            </a:fld>
            <a:endParaRPr lang="de-DE" dirty="0"/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354EA9FA-39DE-49AA-9255-60D178665CC2}"/>
              </a:ext>
            </a:extLst>
          </p:cNvPr>
          <p:cNvSpPr txBox="1"/>
          <p:nvPr/>
        </p:nvSpPr>
        <p:spPr>
          <a:xfrm>
            <a:off x="2187271" y="6353632"/>
            <a:ext cx="7814398" cy="215444"/>
          </a:xfrm>
          <a:prstGeom prst="rect">
            <a:avLst/>
          </a:prstGeom>
          <a:noFill/>
          <a:ln w="10795" cap="flat" cmpd="sng" algn="ctr">
            <a:noFill/>
            <a:prstDash val="solid"/>
          </a:ln>
          <a:effectLst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304800" indent="-304800"/>
            <a:r>
              <a:rPr lang="en-US" sz="800" dirty="0" err="1">
                <a:solidFill>
                  <a:schemeClr val="tx1"/>
                </a:solidFill>
                <a:effectLst/>
              </a:rPr>
              <a:t>Filkins</a:t>
            </a:r>
            <a:r>
              <a:rPr lang="en-US" sz="800" dirty="0">
                <a:solidFill>
                  <a:schemeClr val="tx1"/>
                </a:solidFill>
                <a:effectLst/>
              </a:rPr>
              <a:t>, B., Bird, </a:t>
            </a:r>
            <a:r>
              <a:rPr lang="en-US" sz="800" dirty="0">
                <a:solidFill>
                  <a:schemeClr val="tx1"/>
                </a:solidFill>
              </a:rPr>
              <a:t>J</a:t>
            </a:r>
            <a:r>
              <a:rPr lang="en-US" sz="800" dirty="0">
                <a:solidFill>
                  <a:schemeClr val="tx1"/>
                </a:solidFill>
                <a:effectLst/>
              </a:rPr>
              <a:t>., &amp; Kim, </a:t>
            </a:r>
            <a:r>
              <a:rPr lang="en-US" sz="800" dirty="0">
                <a:solidFill>
                  <a:schemeClr val="tx1"/>
                </a:solidFill>
              </a:rPr>
              <a:t>F</a:t>
            </a:r>
            <a:r>
              <a:rPr lang="en-US" sz="800" dirty="0">
                <a:solidFill>
                  <a:schemeClr val="tx1"/>
                </a:solidFill>
                <a:effectLst/>
              </a:rPr>
              <a:t>. (2014). Survey on Application Security Programs and Practices. SANS Technology Institute</a:t>
            </a:r>
            <a:r>
              <a:rPr lang="en-US" sz="800" dirty="0">
                <a:solidFill>
                  <a:schemeClr val="tx1"/>
                </a:solidFill>
              </a:rPr>
              <a:t>. </a:t>
            </a:r>
            <a:r>
              <a:rPr lang="en-US" sz="800" i="1" dirty="0"/>
              <a:t>Figure 11. Effective </a:t>
            </a:r>
            <a:r>
              <a:rPr lang="en-US" sz="800" i="1" dirty="0" err="1"/>
              <a:t>Appsec</a:t>
            </a:r>
            <a:r>
              <a:rPr lang="en-US" sz="800" i="1" dirty="0"/>
              <a:t> Security Practices</a:t>
            </a:r>
            <a:endParaRPr lang="en-US" sz="800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946714303"/>
      </p:ext>
    </p:extLst>
  </p:cSld>
  <p:clrMapOvr>
    <a:masterClrMapping/>
  </p:clrMapOvr>
  <p:transition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12F7088-3E7D-450F-8F09-CB6BCB7FD8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Quality Assessment in MLRs</a:t>
            </a:r>
          </a:p>
        </p:txBody>
      </p:sp>
      <p:pic>
        <p:nvPicPr>
          <p:cNvPr id="7" name="Inhaltsplatzhalter 6">
            <a:extLst>
              <a:ext uri="{FF2B5EF4-FFF2-40B4-BE49-F238E27FC236}">
                <a16:creationId xmlns:a16="http://schemas.microsoft.com/office/drawing/2014/main" id="{65BC5CF6-663E-4FF9-B4CF-D623E7FBCFC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855303" y="981075"/>
            <a:ext cx="8478334" cy="5311002"/>
          </a:xfrm>
          <a:prstGeom prst="rect">
            <a:avLst/>
          </a:prstGeom>
        </p:spPr>
      </p:pic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00B8675B-05E0-475F-9815-BDC37BDA7A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© sebis</a:t>
            </a:r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5D5CFCA1-E363-4B22-8190-621EF433E1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John Nguyen (TUM)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03A5B15-4B86-4CB1-A216-BED2DE1D7F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BC9FAB-BDC1-47C0-A8BB-6E12A8205D33}" type="slidenum">
              <a:rPr lang="de-DE" smtClean="0"/>
              <a:pPr>
                <a:defRPr/>
              </a:pPr>
              <a:t>28</a:t>
            </a:fld>
            <a:endParaRPr lang="de-DE" dirty="0"/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8739B545-ABCF-4B89-89F9-68D28F118D41}"/>
              </a:ext>
            </a:extLst>
          </p:cNvPr>
          <p:cNvSpPr txBox="1"/>
          <p:nvPr/>
        </p:nvSpPr>
        <p:spPr>
          <a:xfrm>
            <a:off x="3045778" y="6292077"/>
            <a:ext cx="6097384" cy="276999"/>
          </a:xfrm>
          <a:prstGeom prst="rect">
            <a:avLst/>
          </a:prstGeom>
          <a:noFill/>
          <a:ln w="10795" cap="flat" cmpd="sng" algn="ctr">
            <a:noFill/>
            <a:prstDash val="solid"/>
          </a:ln>
          <a:effectLst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0" indent="0"/>
            <a:r>
              <a:rPr lang="en-US" sz="600" dirty="0" err="1">
                <a:effectLst/>
              </a:rPr>
              <a:t>Garousi</a:t>
            </a:r>
            <a:r>
              <a:rPr lang="en-US" sz="600" dirty="0">
                <a:effectLst/>
              </a:rPr>
              <a:t>, V., </a:t>
            </a:r>
            <a:r>
              <a:rPr lang="en-US" sz="600" dirty="0" err="1">
                <a:effectLst/>
              </a:rPr>
              <a:t>Felderer</a:t>
            </a:r>
            <a:r>
              <a:rPr lang="en-US" sz="600" dirty="0">
                <a:effectLst/>
              </a:rPr>
              <a:t>, M., &amp; </a:t>
            </a:r>
            <a:r>
              <a:rPr lang="en-US" sz="600" dirty="0" err="1">
                <a:effectLst/>
              </a:rPr>
              <a:t>Mäntylä</a:t>
            </a:r>
            <a:r>
              <a:rPr lang="en-US" sz="600" dirty="0">
                <a:effectLst/>
              </a:rPr>
              <a:t>, M. V. (2017). Guidelines for including grey literature and conducting multivocal literature reviews in software engineering. </a:t>
            </a:r>
            <a:r>
              <a:rPr lang="en-US" sz="600" i="1" dirty="0">
                <a:effectLst/>
              </a:rPr>
              <a:t>Information and Software Technology</a:t>
            </a:r>
            <a:r>
              <a:rPr lang="en-US" sz="600" dirty="0">
                <a:effectLst/>
              </a:rPr>
              <a:t>, </a:t>
            </a:r>
            <a:r>
              <a:rPr lang="en-US" sz="600" i="1" dirty="0">
                <a:effectLst/>
              </a:rPr>
              <a:t>106</a:t>
            </a:r>
            <a:r>
              <a:rPr lang="en-US" sz="600" dirty="0">
                <a:effectLst/>
              </a:rPr>
              <a:t>, 101–121. Table 7-Quality assessment checklist of grey literature for software engineering</a:t>
            </a:r>
          </a:p>
        </p:txBody>
      </p:sp>
    </p:spTree>
    <p:extLst>
      <p:ext uri="{BB962C8B-B14F-4D97-AF65-F5344CB8AC3E}">
        <p14:creationId xmlns:p14="http://schemas.microsoft.com/office/powerpoint/2010/main" val="417769291"/>
      </p:ext>
    </p:extLst>
  </p:cSld>
  <p:clrMapOvr>
    <a:masterClrMapping/>
  </p:clrMapOvr>
  <p:transition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86F0B7F-FD57-4932-8CF5-DAD9A9561B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References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54BE3A29-0574-4477-A64C-C83A871A5BF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3507" y="981076"/>
            <a:ext cx="11523133" cy="5400675"/>
          </a:xfrm>
        </p:spPr>
        <p:txBody>
          <a:bodyPr>
            <a:normAutofit/>
          </a:bodyPr>
          <a:lstStyle/>
          <a:p>
            <a:pPr marL="0" indent="0"/>
            <a:r>
              <a:rPr lang="en-US" dirty="0"/>
              <a:t>[1] </a:t>
            </a:r>
            <a:r>
              <a:rPr lang="en-US" dirty="0" err="1"/>
              <a:t>Paule</a:t>
            </a:r>
            <a:r>
              <a:rPr lang="en-US" dirty="0"/>
              <a:t>, C. (2018). Securing DevOps: detection of vulnerabilities in CD pipelines [University of Stuttgart]. </a:t>
            </a:r>
            <a:r>
              <a:rPr lang="en-US" dirty="0">
                <a:hlinkClick r:id="rId2"/>
              </a:rPr>
              <a:t>http://elib.uni-stuttgart.de/handle/11682/10046</a:t>
            </a:r>
            <a:endParaRPr lang="en-US" dirty="0"/>
          </a:p>
          <a:p>
            <a:pPr marL="0" indent="0"/>
            <a:r>
              <a:rPr lang="en-US" dirty="0"/>
              <a:t>[2] </a:t>
            </a:r>
            <a:r>
              <a:rPr lang="en-US" dirty="0" err="1"/>
              <a:t>Myrbakken</a:t>
            </a:r>
            <a:r>
              <a:rPr lang="en-US" dirty="0"/>
              <a:t>, H., &amp; </a:t>
            </a:r>
            <a:r>
              <a:rPr lang="en-US" dirty="0" err="1"/>
              <a:t>Colomo</a:t>
            </a:r>
            <a:r>
              <a:rPr lang="en-US" dirty="0"/>
              <a:t>-Palacios, R. (2017). </a:t>
            </a:r>
            <a:r>
              <a:rPr lang="en-US" i="1" dirty="0"/>
              <a:t>DevSecOps: A Multivocal Literature Review</a:t>
            </a:r>
            <a:r>
              <a:rPr lang="en-US" dirty="0"/>
              <a:t>. </a:t>
            </a:r>
            <a:r>
              <a:rPr lang="en-US" dirty="0">
                <a:hlinkClick r:id="rId3"/>
              </a:rPr>
              <a:t>https://doi.org/10.1007/978-3-319-67383-7_2</a:t>
            </a:r>
            <a:endParaRPr lang="en-US" dirty="0"/>
          </a:p>
          <a:p>
            <a:pPr marL="0" indent="0"/>
            <a:r>
              <a:rPr lang="en-US" dirty="0"/>
              <a:t>[3] What is OWASP? What Are The OWASP Top 10?. Retrieved June 6. 2020, from </a:t>
            </a:r>
            <a:r>
              <a:rPr lang="en-US" dirty="0">
                <a:hlinkClick r:id="rId4"/>
              </a:rPr>
              <a:t>https://www.cloudflare.com/learning/security/threats/owasp-top-10/</a:t>
            </a:r>
            <a:endParaRPr lang="en-US" dirty="0"/>
          </a:p>
          <a:p>
            <a:pPr marL="0" indent="0"/>
            <a:r>
              <a:rPr lang="en-US" dirty="0"/>
              <a:t>[4] Hack2Secure. BSIMM Software Security Framework A Quick Walkthrough: Retrieved June 13. 2020, from </a:t>
            </a:r>
            <a:r>
              <a:rPr lang="en-US" dirty="0">
                <a:hlinkClick r:id="rId5"/>
              </a:rPr>
              <a:t>https://www.hack2secure.com/blogs/BSIMM-Software-Security-Framework-A-Quick-Walkthrough</a:t>
            </a:r>
            <a:endParaRPr lang="en-US" dirty="0"/>
          </a:p>
          <a:p>
            <a:pPr marL="0" indent="0"/>
            <a:r>
              <a:rPr lang="it-IT" dirty="0"/>
              <a:t>[5] </a:t>
            </a:r>
            <a:r>
              <a:rPr lang="en-US" dirty="0"/>
              <a:t>Shackleford, D. (2016). A DevSecOps Playbook. </a:t>
            </a:r>
            <a:r>
              <a:rPr lang="en-US" i="1" dirty="0"/>
              <a:t>SANS Institute InfoSec Reading Room. A DevSecOps Playbook</a:t>
            </a:r>
            <a:r>
              <a:rPr lang="en-US" dirty="0"/>
              <a:t>. </a:t>
            </a:r>
            <a:r>
              <a:rPr lang="en-US" dirty="0">
                <a:hlinkClick r:id="rId6"/>
              </a:rPr>
              <a:t>https://www.sans.org/reading-room/whitepapers/analyst/guarding-gateway-challenges-email-security-36597</a:t>
            </a:r>
            <a:endParaRPr lang="en-US" dirty="0"/>
          </a:p>
          <a:p>
            <a:pPr marL="0" indent="0"/>
            <a:endParaRPr lang="en-US" dirty="0"/>
          </a:p>
          <a:p>
            <a:pPr marL="0" indent="0"/>
            <a:endParaRPr lang="en-US" dirty="0"/>
          </a:p>
          <a:p>
            <a:pPr marL="0" indent="0"/>
            <a:endParaRPr lang="it-IT" dirty="0"/>
          </a:p>
          <a:p>
            <a:pPr marL="0" indent="0"/>
            <a:endParaRPr lang="it-IT" dirty="0"/>
          </a:p>
          <a:p>
            <a:pPr marL="0" indent="0"/>
            <a:endParaRPr lang="en-US" dirty="0"/>
          </a:p>
          <a:p>
            <a:pPr marL="0" indent="0"/>
            <a:endParaRPr lang="en-US" dirty="0"/>
          </a:p>
          <a:p>
            <a:pPr marL="0" indent="0"/>
            <a:endParaRPr lang="en-US" dirty="0"/>
          </a:p>
          <a:p>
            <a:pPr marL="0" indent="0"/>
            <a:endParaRPr lang="en-US" dirty="0"/>
          </a:p>
          <a:p>
            <a:pPr marL="0" indent="0"/>
            <a:endParaRPr lang="en-US" dirty="0"/>
          </a:p>
          <a:p>
            <a:pPr marL="0" indent="0"/>
            <a:endParaRPr lang="en-US" dirty="0"/>
          </a:p>
          <a:p>
            <a:endParaRPr lang="en-US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36EFAA87-9AB7-4FBA-BBB1-F1E066B57F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© sebis</a:t>
            </a:r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01DB915-8838-4C50-ADBE-4F1D2A7069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John Nguyen (TUM)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A3263FC2-0FE6-40B3-B96B-E13401AC59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BC9FAB-BDC1-47C0-A8BB-6E12A8205D33}" type="slidenum">
              <a:rPr lang="de-DE" smtClean="0"/>
              <a:pPr>
                <a:defRPr/>
              </a:pPr>
              <a:t>29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54350764"/>
      </p:ext>
    </p:extLst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el 8">
            <a:extLst>
              <a:ext uri="{FF2B5EF4-FFF2-40B4-BE49-F238E27FC236}">
                <a16:creationId xmlns:a16="http://schemas.microsoft.com/office/drawing/2014/main" id="{31D40857-DAFE-43E2-B4E0-2D4ECC959F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Motivation and Background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CA19BF85-08EA-4D89-8F59-E25809662D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 dirty="0"/>
              <a:t>© </a:t>
            </a:r>
            <a:r>
              <a:rPr lang="de-DE" dirty="0" err="1"/>
              <a:t>sebis</a:t>
            </a:r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A001BF03-D44A-4A9A-82EF-E60F17A0F3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John Nguyen (TUM)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3FBBD99-3C51-484F-B52D-0E39B5B78D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201E5CB-5EE0-4EA4-87FF-7D8A79A61969}" type="slidenum">
              <a:rPr lang="de-DE" smtClean="0"/>
              <a:pPr>
                <a:defRPr/>
              </a:pPr>
              <a:t>3</a:t>
            </a:fld>
            <a:endParaRPr lang="de-DE" dirty="0"/>
          </a:p>
        </p:txBody>
      </p:sp>
      <p:graphicFrame>
        <p:nvGraphicFramePr>
          <p:cNvPr id="10" name="ChartObject">
            <a:extLst>
              <a:ext uri="{FF2B5EF4-FFF2-40B4-BE49-F238E27FC236}">
                <a16:creationId xmlns:a16="http://schemas.microsoft.com/office/drawing/2014/main" id="{9F3FA6E7-9762-4AD4-B050-F8DEC97B456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651047356"/>
              </p:ext>
            </p:extLst>
          </p:nvPr>
        </p:nvGraphicFramePr>
        <p:xfrm>
          <a:off x="345270" y="985381"/>
          <a:ext cx="6609134" cy="48872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8" name="Inhaltsplatzhalter 7">
            <a:extLst>
              <a:ext uri="{FF2B5EF4-FFF2-40B4-BE49-F238E27FC236}">
                <a16:creationId xmlns:a16="http://schemas.microsoft.com/office/drawing/2014/main" id="{821CFB3B-9673-4139-B847-C6D87B74ED9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176120" y="981076"/>
            <a:ext cx="4681447" cy="5400675"/>
          </a:xfrm>
        </p:spPr>
        <p:txBody>
          <a:bodyPr>
            <a:normAutofit lnSpcReduction="10000"/>
          </a:bodyPr>
          <a:lstStyle/>
          <a:p>
            <a:pPr marL="0" indent="0"/>
            <a:r>
              <a:rPr lang="en-US" b="1" dirty="0"/>
              <a:t>Challenge: </a:t>
            </a:r>
            <a:r>
              <a:rPr lang="en-US" dirty="0"/>
              <a:t>More and more data is being stored and processed </a:t>
            </a:r>
            <a:r>
              <a:rPr lang="en-US" dirty="0">
                <a:sym typeface="Wingdings" panose="05000000000000000000" pitchFamily="2" charset="2"/>
              </a:rPr>
              <a:t></a:t>
            </a:r>
            <a:r>
              <a:rPr lang="en-US" dirty="0"/>
              <a:t> Volume of stolen data increases </a:t>
            </a:r>
          </a:p>
          <a:p>
            <a:pPr marL="0" indent="0"/>
            <a:endParaRPr lang="en-US" b="1" dirty="0"/>
          </a:p>
          <a:p>
            <a:pPr marL="0" indent="0"/>
            <a:r>
              <a:rPr lang="en-US" b="1" dirty="0"/>
              <a:t>Issues: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b="1" dirty="0"/>
              <a:t>Violation of security principles</a:t>
            </a:r>
          </a:p>
          <a:p>
            <a:pPr marL="642937" lvl="1" indent="-285750"/>
            <a:r>
              <a:rPr lang="en-US" dirty="0"/>
              <a:t>Least privilege</a:t>
            </a:r>
          </a:p>
          <a:p>
            <a:pPr marL="642937" lvl="1" indent="-285750"/>
            <a:r>
              <a:rPr lang="en-US" dirty="0"/>
              <a:t>Defense in depth</a:t>
            </a:r>
          </a:p>
          <a:p>
            <a:pPr marL="642937" lvl="1" indent="-285750"/>
            <a:r>
              <a:rPr lang="en-US" dirty="0"/>
              <a:t>Minimum exposure</a:t>
            </a:r>
            <a:endParaRPr lang="en-US" b="1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b="1" dirty="0"/>
              <a:t>Lack of security training</a:t>
            </a:r>
          </a:p>
          <a:p>
            <a:pPr marL="642937" lvl="1" indent="-285750"/>
            <a:r>
              <a:rPr lang="en-US" dirty="0"/>
              <a:t>Security awareness [5]</a:t>
            </a:r>
            <a:endParaRPr lang="en-US" b="1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b="1" dirty="0"/>
              <a:t>Weak encryption</a:t>
            </a:r>
          </a:p>
          <a:p>
            <a:pPr marL="642937" lvl="1" indent="-285750"/>
            <a:r>
              <a:rPr lang="en-US" dirty="0"/>
              <a:t>MD5 encryption used by Yahoo [6]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b="1" dirty="0"/>
              <a:t>Conflict of interests between stakeholders</a:t>
            </a:r>
          </a:p>
          <a:p>
            <a:pPr marL="642937" lvl="1" indent="-285750"/>
            <a:r>
              <a:rPr lang="en-US" dirty="0"/>
              <a:t>Focus on functional requirements</a:t>
            </a:r>
          </a:p>
          <a:p>
            <a:pPr marL="642937" lvl="1" indent="-285750"/>
            <a:r>
              <a:rPr lang="en-US" dirty="0"/>
              <a:t>Developers ↔ Architects ↔ Management</a:t>
            </a:r>
          </a:p>
          <a:p>
            <a:pPr marL="285750" indent="-285750"/>
            <a:endParaRPr lang="en-US" dirty="0"/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dirty="0"/>
          </a:p>
        </p:txBody>
      </p:sp>
      <p:sp>
        <p:nvSpPr>
          <p:cNvPr id="13" name="New shape">
            <a:extLst>
              <a:ext uri="{FF2B5EF4-FFF2-40B4-BE49-F238E27FC236}">
                <a16:creationId xmlns:a16="http://schemas.microsoft.com/office/drawing/2014/main" id="{D5E69F46-989F-410F-94D7-3F16700AED81}"/>
              </a:ext>
            </a:extLst>
          </p:cNvPr>
          <p:cNvSpPr/>
          <p:nvPr/>
        </p:nvSpPr>
        <p:spPr>
          <a:xfrm>
            <a:off x="551385" y="5868313"/>
            <a:ext cx="4464496" cy="51343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0000" tIns="46800" rIns="90000" bIns="46800" rtlCol="0" anchor="b">
            <a:norm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00000"/>
              </a:lnSpc>
              <a:spcAft>
                <a:spcPct val="20000"/>
              </a:spcAft>
            </a:pPr>
            <a:r>
              <a:rPr sz="800" b="1" dirty="0">
                <a:solidFill>
                  <a:srgbClr val="555555"/>
                </a:solidFill>
                <a:latin typeface="Open Sans"/>
              </a:rPr>
              <a:t>Note: </a:t>
            </a:r>
            <a:r>
              <a:rPr sz="800" dirty="0">
                <a:solidFill>
                  <a:srgbClr val="555555"/>
                </a:solidFill>
                <a:latin typeface="Open Sans"/>
              </a:rPr>
              <a:t> Worldwide; April 2020; based on number of records lost</a:t>
            </a:r>
          </a:p>
          <a:p>
            <a:pPr algn="l"/>
            <a:r>
              <a:rPr sz="800" dirty="0">
                <a:solidFill>
                  <a:srgbClr val="555555"/>
                </a:solidFill>
                <a:latin typeface="Open Sans"/>
              </a:rPr>
              <a:t>Further information regarding this statistic can be found on </a:t>
            </a:r>
            <a:r>
              <a:rPr sz="800" dirty="0">
                <a:solidFill>
                  <a:srgbClr val="555555"/>
                </a:solidFill>
                <a:latin typeface="Open Sans"/>
                <a:hlinkClick r:id="rId3" action="ppaction://hlinksldjump"/>
              </a:rPr>
              <a:t>page 8</a:t>
            </a:r>
            <a:r>
              <a:rPr sz="800" dirty="0">
                <a:solidFill>
                  <a:srgbClr val="555555"/>
                </a:solidFill>
                <a:latin typeface="Open Sans"/>
              </a:rPr>
              <a:t>.</a:t>
            </a:r>
          </a:p>
          <a:p>
            <a:pPr algn="l"/>
            <a:r>
              <a:rPr sz="800" b="1" dirty="0">
                <a:solidFill>
                  <a:srgbClr val="555555"/>
                </a:solidFill>
                <a:latin typeface="Open Sans"/>
              </a:rPr>
              <a:t>Source(s): </a:t>
            </a:r>
            <a:r>
              <a:rPr sz="800" dirty="0">
                <a:solidFill>
                  <a:srgbClr val="555555"/>
                </a:solidFill>
                <a:latin typeface="Open Sans"/>
              </a:rPr>
              <a:t>Information is Beautiful; Various sources (</a:t>
            </a:r>
            <a:r>
              <a:rPr sz="800" dirty="0" err="1">
                <a:solidFill>
                  <a:srgbClr val="555555"/>
                </a:solidFill>
                <a:latin typeface="Open Sans"/>
              </a:rPr>
              <a:t>VizSweet</a:t>
            </a:r>
            <a:r>
              <a:rPr sz="800" dirty="0">
                <a:solidFill>
                  <a:srgbClr val="555555"/>
                </a:solidFill>
                <a:latin typeface="Open Sans"/>
              </a:rPr>
              <a:t>); Thomson Reuters; </a:t>
            </a:r>
            <a:r>
              <a:rPr sz="800" dirty="0">
                <a:solidFill>
                  <a:srgbClr val="555555"/>
                </a:solidFill>
                <a:latin typeface="Open Sans"/>
                <a:hlinkClick r:id="rId4"/>
              </a:rPr>
              <a:t>ID 290525</a:t>
            </a: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92B3C620-4804-432D-A12C-3BCFC2653B8D}"/>
              </a:ext>
            </a:extLst>
          </p:cNvPr>
          <p:cNvSpPr txBox="1"/>
          <p:nvPr/>
        </p:nvSpPr>
        <p:spPr>
          <a:xfrm>
            <a:off x="5087888" y="812338"/>
            <a:ext cx="3024336" cy="26161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100" dirty="0">
                <a:latin typeface="Arial" pitchFamily="34" charset="0"/>
              </a:rPr>
              <a:t>Numbers of record lost in Mio.</a:t>
            </a:r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C835B77C-9EFB-41A9-B47B-46307157E647}"/>
              </a:ext>
            </a:extLst>
          </p:cNvPr>
          <p:cNvSpPr txBox="1"/>
          <p:nvPr/>
        </p:nvSpPr>
        <p:spPr>
          <a:xfrm>
            <a:off x="1343472" y="1108430"/>
            <a:ext cx="1584176" cy="26161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100" dirty="0">
                <a:latin typeface="Arial" pitchFamily="34" charset="0"/>
              </a:rPr>
              <a:t>Name of the company</a:t>
            </a:r>
          </a:p>
        </p:txBody>
      </p:sp>
    </p:spTree>
    <p:extLst>
      <p:ext uri="{BB962C8B-B14F-4D97-AF65-F5344CB8AC3E}">
        <p14:creationId xmlns:p14="http://schemas.microsoft.com/office/powerpoint/2010/main" val="3231049636"/>
      </p:ext>
    </p:extLst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64CA7EA-4684-42DE-BF21-C1C0D15DC9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Motivation and Background (cont’d)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B385EC37-A6E4-4298-84F0-D83E0DC4E6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© sebis</a:t>
            </a:r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F0C834BF-4E75-47EB-9B14-988D94DBE8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John Nguyen (TUM)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0C46BAF-D2A5-4984-ADE8-4C83AF467E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BC9FAB-BDC1-47C0-A8BB-6E12A8205D33}" type="slidenum">
              <a:rPr lang="de-DE" smtClean="0"/>
              <a:pPr>
                <a:defRPr/>
              </a:pPr>
              <a:t>4</a:t>
            </a:fld>
            <a:endParaRPr lang="de-DE" dirty="0"/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AD2317C1-4908-410E-9F64-B20DD01412DA}"/>
              </a:ext>
            </a:extLst>
          </p:cNvPr>
          <p:cNvSpPr txBox="1"/>
          <p:nvPr/>
        </p:nvSpPr>
        <p:spPr>
          <a:xfrm>
            <a:off x="3249389" y="6237433"/>
            <a:ext cx="5690162" cy="338554"/>
          </a:xfrm>
          <a:prstGeom prst="rect">
            <a:avLst/>
          </a:prstGeom>
          <a:noFill/>
          <a:ln w="10795" cap="flat" cmpd="sng" algn="ctr">
            <a:noFill/>
            <a:prstDash val="solid"/>
          </a:ln>
          <a:effectLst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sz="800" dirty="0">
                <a:effectLst/>
              </a:rPr>
              <a:t>Based on Data Breach Investigations Report. (2020). In </a:t>
            </a:r>
            <a:r>
              <a:rPr lang="en-US" sz="800" i="1" dirty="0">
                <a:effectLst/>
              </a:rPr>
              <a:t>Verizon</a:t>
            </a:r>
            <a:r>
              <a:rPr lang="en-US" sz="800" dirty="0">
                <a:effectLst/>
              </a:rPr>
              <a:t>. </a:t>
            </a:r>
            <a:r>
              <a:rPr lang="en-US" sz="800" dirty="0">
                <a:effectLst/>
                <a:hlinkClick r:id="rId2"/>
              </a:rPr>
              <a:t>https://enterprise.verizon.com/resources/reports/2020-data-breach-investigations-report.pdf%0Ahttp://bfy.tw/HJvH</a:t>
            </a:r>
            <a:r>
              <a:rPr lang="en-US" sz="800" dirty="0">
                <a:effectLst/>
              </a:rPr>
              <a:t>. Summary</a:t>
            </a:r>
            <a:endParaRPr lang="en-US" sz="600" dirty="0"/>
          </a:p>
        </p:txBody>
      </p:sp>
      <p:graphicFrame>
        <p:nvGraphicFramePr>
          <p:cNvPr id="17" name="Inhaltsplatzhalter 16">
            <a:extLst>
              <a:ext uri="{FF2B5EF4-FFF2-40B4-BE49-F238E27FC236}">
                <a16:creationId xmlns:a16="http://schemas.microsoft.com/office/drawing/2014/main" id="{B3862BB1-758D-4F42-A7CA-2DC29300B44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58865307"/>
              </p:ext>
            </p:extLst>
          </p:nvPr>
        </p:nvGraphicFramePr>
        <p:xfrm>
          <a:off x="334963" y="981075"/>
          <a:ext cx="11522075" cy="524944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891704890"/>
      </p:ext>
    </p:extLst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5152EF6-8DB4-4C40-A83A-26B3D9F60F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Motivation and Background (cont’d)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87705A12-C1DF-427C-AE19-9D9BFC3254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© sebis</a:t>
            </a:r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3F659B6C-4FE9-4C8C-BFF1-8BEAF39203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John Nguyen (TUM)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AC27BB30-2003-4CFC-A553-C317F9E627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BC9FAB-BDC1-47C0-A8BB-6E12A8205D33}" type="slidenum">
              <a:rPr lang="de-DE" smtClean="0"/>
              <a:pPr>
                <a:defRPr/>
              </a:pPr>
              <a:t>5</a:t>
            </a:fld>
            <a:endParaRPr lang="de-DE" dirty="0"/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C8EDAA6D-BBED-4A57-A538-464262F5888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Not so different after all</a:t>
            </a:r>
          </a:p>
        </p:txBody>
      </p:sp>
      <p:grpSp>
        <p:nvGrpSpPr>
          <p:cNvPr id="9" name="Gruppieren 8">
            <a:extLst>
              <a:ext uri="{FF2B5EF4-FFF2-40B4-BE49-F238E27FC236}">
                <a16:creationId xmlns:a16="http://schemas.microsoft.com/office/drawing/2014/main" id="{833B98FA-187C-4C29-92D0-F6F3B46C3EE0}"/>
              </a:ext>
            </a:extLst>
          </p:cNvPr>
          <p:cNvGrpSpPr/>
          <p:nvPr/>
        </p:nvGrpSpPr>
        <p:grpSpPr>
          <a:xfrm>
            <a:off x="2279576" y="2854954"/>
            <a:ext cx="7704856" cy="543955"/>
            <a:chOff x="2279576" y="2854954"/>
            <a:chExt cx="7704856" cy="543955"/>
          </a:xfrm>
        </p:grpSpPr>
        <p:pic>
          <p:nvPicPr>
            <p:cNvPr id="7" name="Inhaltsplatzhalter 8">
              <a:extLst>
                <a:ext uri="{FF2B5EF4-FFF2-40B4-BE49-F238E27FC236}">
                  <a16:creationId xmlns:a16="http://schemas.microsoft.com/office/drawing/2014/main" id="{5CA46B89-EF31-4EAD-B18A-8C87145EB61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2279576" y="2854956"/>
              <a:ext cx="1872208" cy="5439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5" name="Inhaltsplatzhalter 8">
              <a:extLst>
                <a:ext uri="{FF2B5EF4-FFF2-40B4-BE49-F238E27FC236}">
                  <a16:creationId xmlns:a16="http://schemas.microsoft.com/office/drawing/2014/main" id="{E970EA24-87D6-43DE-9A6A-DB05C204A40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4223792" y="2854956"/>
              <a:ext cx="1872208" cy="5439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7" name="Inhaltsplatzhalter 8">
              <a:extLst>
                <a:ext uri="{FF2B5EF4-FFF2-40B4-BE49-F238E27FC236}">
                  <a16:creationId xmlns:a16="http://schemas.microsoft.com/office/drawing/2014/main" id="{2F503B45-7599-4EBB-AC45-7531CFC059E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6168008" y="2854955"/>
              <a:ext cx="1872208" cy="5439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9" name="Inhaltsplatzhalter 8">
              <a:extLst>
                <a:ext uri="{FF2B5EF4-FFF2-40B4-BE49-F238E27FC236}">
                  <a16:creationId xmlns:a16="http://schemas.microsoft.com/office/drawing/2014/main" id="{746EC91E-F5FE-48CE-84F2-AE76D97FC7A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8112224" y="2854954"/>
              <a:ext cx="1872208" cy="5439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8" name="Gruppieren 7">
            <a:extLst>
              <a:ext uri="{FF2B5EF4-FFF2-40B4-BE49-F238E27FC236}">
                <a16:creationId xmlns:a16="http://schemas.microsoft.com/office/drawing/2014/main" id="{1A916A29-7D93-4265-B7EE-9F7CE996C2D8}"/>
              </a:ext>
            </a:extLst>
          </p:cNvPr>
          <p:cNvGrpSpPr/>
          <p:nvPr/>
        </p:nvGrpSpPr>
        <p:grpSpPr>
          <a:xfrm>
            <a:off x="2356607" y="3944786"/>
            <a:ext cx="7457799" cy="294584"/>
            <a:chOff x="2356607" y="3944786"/>
            <a:chExt cx="7457799" cy="294584"/>
          </a:xfrm>
        </p:grpSpPr>
        <p:pic>
          <p:nvPicPr>
            <p:cNvPr id="21" name="Inhaltsplatzhalter 8">
              <a:extLst>
                <a:ext uri="{FF2B5EF4-FFF2-40B4-BE49-F238E27FC236}">
                  <a16:creationId xmlns:a16="http://schemas.microsoft.com/office/drawing/2014/main" id="{A27D2790-E9C1-4FA7-94B7-F8BC88DAF23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2356607" y="3946472"/>
              <a:ext cx="1008112" cy="2928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5" name="Inhaltsplatzhalter 8">
              <a:extLst>
                <a:ext uri="{FF2B5EF4-FFF2-40B4-BE49-F238E27FC236}">
                  <a16:creationId xmlns:a16="http://schemas.microsoft.com/office/drawing/2014/main" id="{5E8DE65A-CE82-4A49-B87D-01DA1B05E9B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3647728" y="3944786"/>
              <a:ext cx="1008112" cy="2928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7" name="Inhaltsplatzhalter 8">
              <a:extLst>
                <a:ext uri="{FF2B5EF4-FFF2-40B4-BE49-F238E27FC236}">
                  <a16:creationId xmlns:a16="http://schemas.microsoft.com/office/drawing/2014/main" id="{0CE57EB1-F6F7-49E1-ACDF-A2F49CD98A4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4938849" y="3944786"/>
              <a:ext cx="1008112" cy="2928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9" name="Inhaltsplatzhalter 8">
              <a:extLst>
                <a:ext uri="{FF2B5EF4-FFF2-40B4-BE49-F238E27FC236}">
                  <a16:creationId xmlns:a16="http://schemas.microsoft.com/office/drawing/2014/main" id="{0064D371-73EF-496C-952E-FCE10C1E343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6229970" y="3944786"/>
              <a:ext cx="1008112" cy="2928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3" name="Inhaltsplatzhalter 8">
              <a:extLst>
                <a:ext uri="{FF2B5EF4-FFF2-40B4-BE49-F238E27FC236}">
                  <a16:creationId xmlns:a16="http://schemas.microsoft.com/office/drawing/2014/main" id="{469D3234-5D84-4DDB-8219-A31583BC094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7521091" y="3944786"/>
              <a:ext cx="1008112" cy="2928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5" name="Inhaltsplatzhalter 8">
              <a:extLst>
                <a:ext uri="{FF2B5EF4-FFF2-40B4-BE49-F238E27FC236}">
                  <a16:creationId xmlns:a16="http://schemas.microsoft.com/office/drawing/2014/main" id="{1F41E5F1-2D0C-46D3-8CC8-4CBD690E75D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8806294" y="3944786"/>
              <a:ext cx="1008112" cy="2928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cxnSp>
        <p:nvCxnSpPr>
          <p:cNvPr id="70" name="Gerade Verbindung mit Pfeil 69">
            <a:extLst>
              <a:ext uri="{FF2B5EF4-FFF2-40B4-BE49-F238E27FC236}">
                <a16:creationId xmlns:a16="http://schemas.microsoft.com/office/drawing/2014/main" id="{8B6695B5-4C70-47D7-B2D4-D6741E5787F0}"/>
              </a:ext>
            </a:extLst>
          </p:cNvPr>
          <p:cNvCxnSpPr>
            <a:cxnSpLocks/>
          </p:cNvCxnSpPr>
          <p:nvPr/>
        </p:nvCxnSpPr>
        <p:spPr bwMode="auto">
          <a:xfrm>
            <a:off x="2207568" y="6146815"/>
            <a:ext cx="7776864" cy="15077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74" name="Grafik 73">
            <a:extLst>
              <a:ext uri="{FF2B5EF4-FFF2-40B4-BE49-F238E27FC236}">
                <a16:creationId xmlns:a16="http://schemas.microsoft.com/office/drawing/2014/main" id="{F25BBB3C-57CA-4CC3-AB8F-890CEF96CD3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79576" y="1041528"/>
            <a:ext cx="7706482" cy="1523375"/>
          </a:xfrm>
          <a:prstGeom prst="rect">
            <a:avLst/>
          </a:prstGeom>
        </p:spPr>
      </p:pic>
      <p:grpSp>
        <p:nvGrpSpPr>
          <p:cNvPr id="3" name="Gruppieren 2">
            <a:extLst>
              <a:ext uri="{FF2B5EF4-FFF2-40B4-BE49-F238E27FC236}">
                <a16:creationId xmlns:a16="http://schemas.microsoft.com/office/drawing/2014/main" id="{BA01B530-380D-4C35-BEAB-9284465AA2A3}"/>
              </a:ext>
            </a:extLst>
          </p:cNvPr>
          <p:cNvGrpSpPr/>
          <p:nvPr/>
        </p:nvGrpSpPr>
        <p:grpSpPr>
          <a:xfrm>
            <a:off x="2356607" y="4935623"/>
            <a:ext cx="7457799" cy="651591"/>
            <a:chOff x="2356607" y="4935623"/>
            <a:chExt cx="7457799" cy="651591"/>
          </a:xfrm>
        </p:grpSpPr>
        <p:pic>
          <p:nvPicPr>
            <p:cNvPr id="76" name="Inhaltsplatzhalter 8">
              <a:extLst>
                <a:ext uri="{FF2B5EF4-FFF2-40B4-BE49-F238E27FC236}">
                  <a16:creationId xmlns:a16="http://schemas.microsoft.com/office/drawing/2014/main" id="{E9FDE261-B474-4A76-8776-AC7979E235B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2356607" y="4937309"/>
              <a:ext cx="1008112" cy="2928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8" name="Inhaltsplatzhalter 8">
              <a:extLst>
                <a:ext uri="{FF2B5EF4-FFF2-40B4-BE49-F238E27FC236}">
                  <a16:creationId xmlns:a16="http://schemas.microsoft.com/office/drawing/2014/main" id="{601A0370-8C32-43FF-BC96-7066239491F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3647728" y="4935623"/>
              <a:ext cx="1008112" cy="2928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0" name="Inhaltsplatzhalter 8">
              <a:extLst>
                <a:ext uri="{FF2B5EF4-FFF2-40B4-BE49-F238E27FC236}">
                  <a16:creationId xmlns:a16="http://schemas.microsoft.com/office/drawing/2014/main" id="{55D04D77-F90B-4713-B228-C45992B7F62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4938849" y="4935623"/>
              <a:ext cx="1008112" cy="2928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2" name="Inhaltsplatzhalter 8">
              <a:extLst>
                <a:ext uri="{FF2B5EF4-FFF2-40B4-BE49-F238E27FC236}">
                  <a16:creationId xmlns:a16="http://schemas.microsoft.com/office/drawing/2014/main" id="{BE5D845A-515B-41C3-A18C-A7A9388710B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6229970" y="4935623"/>
              <a:ext cx="1008112" cy="2928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4" name="Inhaltsplatzhalter 8">
              <a:extLst>
                <a:ext uri="{FF2B5EF4-FFF2-40B4-BE49-F238E27FC236}">
                  <a16:creationId xmlns:a16="http://schemas.microsoft.com/office/drawing/2014/main" id="{3D45971B-9416-470E-B5A4-735ACBA0C49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7521091" y="4935623"/>
              <a:ext cx="1008112" cy="2928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6" name="Inhaltsplatzhalter 8">
              <a:extLst>
                <a:ext uri="{FF2B5EF4-FFF2-40B4-BE49-F238E27FC236}">
                  <a16:creationId xmlns:a16="http://schemas.microsoft.com/office/drawing/2014/main" id="{3E0F6C76-D8DB-4AA8-8E44-77BD9396C68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8806294" y="4935623"/>
              <a:ext cx="1008112" cy="2928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8" name="Inhaltsplatzhalter 8">
              <a:extLst>
                <a:ext uri="{FF2B5EF4-FFF2-40B4-BE49-F238E27FC236}">
                  <a16:creationId xmlns:a16="http://schemas.microsoft.com/office/drawing/2014/main" id="{472F3E26-630D-438A-BC0A-15E85462DA4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2356607" y="5294316"/>
              <a:ext cx="1008112" cy="2928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90" name="Inhaltsplatzhalter 8">
              <a:extLst>
                <a:ext uri="{FF2B5EF4-FFF2-40B4-BE49-F238E27FC236}">
                  <a16:creationId xmlns:a16="http://schemas.microsoft.com/office/drawing/2014/main" id="{CE713F18-D68F-49F1-862E-7289B7546B5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3647728" y="5292630"/>
              <a:ext cx="1008112" cy="2928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92" name="Inhaltsplatzhalter 8">
              <a:extLst>
                <a:ext uri="{FF2B5EF4-FFF2-40B4-BE49-F238E27FC236}">
                  <a16:creationId xmlns:a16="http://schemas.microsoft.com/office/drawing/2014/main" id="{457F9D4F-9286-4A84-96C7-B7E3C5C88C2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4938849" y="5292630"/>
              <a:ext cx="1008112" cy="2928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94" name="Inhaltsplatzhalter 8">
              <a:extLst>
                <a:ext uri="{FF2B5EF4-FFF2-40B4-BE49-F238E27FC236}">
                  <a16:creationId xmlns:a16="http://schemas.microsoft.com/office/drawing/2014/main" id="{6E85D46E-4483-4D13-8AA7-A66AC4313F2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6229970" y="5292630"/>
              <a:ext cx="1008112" cy="2928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96" name="Inhaltsplatzhalter 8">
              <a:extLst>
                <a:ext uri="{FF2B5EF4-FFF2-40B4-BE49-F238E27FC236}">
                  <a16:creationId xmlns:a16="http://schemas.microsoft.com/office/drawing/2014/main" id="{1D4862DA-401D-4E7C-8EE2-B69F45E9E87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7521091" y="5292630"/>
              <a:ext cx="1008112" cy="2928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98" name="Inhaltsplatzhalter 8">
              <a:extLst>
                <a:ext uri="{FF2B5EF4-FFF2-40B4-BE49-F238E27FC236}">
                  <a16:creationId xmlns:a16="http://schemas.microsoft.com/office/drawing/2014/main" id="{451D2EB2-7430-416C-8E86-512C7ADC766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8806294" y="5292630"/>
              <a:ext cx="1008112" cy="2928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99" name="Textfeld 98">
            <a:extLst>
              <a:ext uri="{FF2B5EF4-FFF2-40B4-BE49-F238E27FC236}">
                <a16:creationId xmlns:a16="http://schemas.microsoft.com/office/drawing/2014/main" id="{5C150A70-C452-4FE7-9914-B7332E57F9EE}"/>
              </a:ext>
            </a:extLst>
          </p:cNvPr>
          <p:cNvSpPr txBox="1"/>
          <p:nvPr/>
        </p:nvSpPr>
        <p:spPr>
          <a:xfrm>
            <a:off x="332903" y="1440733"/>
            <a:ext cx="1086580" cy="3693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>
                <a:latin typeface="Arial" pitchFamily="34" charset="0"/>
              </a:rPr>
              <a:t>Waterfall</a:t>
            </a:r>
          </a:p>
        </p:txBody>
      </p:sp>
      <p:sp>
        <p:nvSpPr>
          <p:cNvPr id="113" name="Textfeld 112">
            <a:extLst>
              <a:ext uri="{FF2B5EF4-FFF2-40B4-BE49-F238E27FC236}">
                <a16:creationId xmlns:a16="http://schemas.microsoft.com/office/drawing/2014/main" id="{C1813D8C-BF72-4A3C-9C65-AA2BB765509C}"/>
              </a:ext>
            </a:extLst>
          </p:cNvPr>
          <p:cNvSpPr txBox="1"/>
          <p:nvPr/>
        </p:nvSpPr>
        <p:spPr>
          <a:xfrm>
            <a:off x="332903" y="2920080"/>
            <a:ext cx="697627" cy="3693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>
                <a:latin typeface="Arial" pitchFamily="34" charset="0"/>
              </a:rPr>
              <a:t>Agile</a:t>
            </a:r>
          </a:p>
        </p:txBody>
      </p:sp>
      <p:sp>
        <p:nvSpPr>
          <p:cNvPr id="115" name="Textfeld 114">
            <a:extLst>
              <a:ext uri="{FF2B5EF4-FFF2-40B4-BE49-F238E27FC236}">
                <a16:creationId xmlns:a16="http://schemas.microsoft.com/office/drawing/2014/main" id="{40A36BF9-0E8F-4F18-B6D8-E989F05DD3BC}"/>
              </a:ext>
            </a:extLst>
          </p:cNvPr>
          <p:cNvSpPr txBox="1"/>
          <p:nvPr/>
        </p:nvSpPr>
        <p:spPr>
          <a:xfrm>
            <a:off x="332903" y="3897161"/>
            <a:ext cx="1018227" cy="3693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>
                <a:latin typeface="Arial" pitchFamily="34" charset="0"/>
              </a:rPr>
              <a:t>DevOps</a:t>
            </a:r>
          </a:p>
        </p:txBody>
      </p:sp>
      <p:sp>
        <p:nvSpPr>
          <p:cNvPr id="117" name="Textfeld 116">
            <a:extLst>
              <a:ext uri="{FF2B5EF4-FFF2-40B4-BE49-F238E27FC236}">
                <a16:creationId xmlns:a16="http://schemas.microsoft.com/office/drawing/2014/main" id="{32DC4A32-EAAD-4D4D-873F-140EE26B95C3}"/>
              </a:ext>
            </a:extLst>
          </p:cNvPr>
          <p:cNvSpPr txBox="1"/>
          <p:nvPr/>
        </p:nvSpPr>
        <p:spPr>
          <a:xfrm>
            <a:off x="332903" y="4877857"/>
            <a:ext cx="1043876" cy="64633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>
                <a:latin typeface="Arial" pitchFamily="34" charset="0"/>
              </a:rPr>
              <a:t>DevOps</a:t>
            </a:r>
          </a:p>
          <a:p>
            <a:r>
              <a:rPr lang="en-US" dirty="0">
                <a:latin typeface="Arial" pitchFamily="34" charset="0"/>
              </a:rPr>
              <a:t>At Scale</a:t>
            </a:r>
          </a:p>
        </p:txBody>
      </p:sp>
      <p:sp>
        <p:nvSpPr>
          <p:cNvPr id="118" name="Textfeld 117">
            <a:extLst>
              <a:ext uri="{FF2B5EF4-FFF2-40B4-BE49-F238E27FC236}">
                <a16:creationId xmlns:a16="http://schemas.microsoft.com/office/drawing/2014/main" id="{ED35793A-22CF-4B60-9647-65A370724F4B}"/>
              </a:ext>
            </a:extLst>
          </p:cNvPr>
          <p:cNvSpPr txBox="1"/>
          <p:nvPr/>
        </p:nvSpPr>
        <p:spPr>
          <a:xfrm>
            <a:off x="5405435" y="5777483"/>
            <a:ext cx="689035" cy="3693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>
                <a:latin typeface="Arial" pitchFamily="34" charset="0"/>
              </a:rPr>
              <a:t>Time</a:t>
            </a:r>
          </a:p>
        </p:txBody>
      </p:sp>
    </p:spTree>
    <p:extLst>
      <p:ext uri="{BB962C8B-B14F-4D97-AF65-F5344CB8AC3E}">
        <p14:creationId xmlns:p14="http://schemas.microsoft.com/office/powerpoint/2010/main" val="4044321316"/>
      </p:ext>
    </p:extLst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el 12">
            <a:extLst>
              <a:ext uri="{FF2B5EF4-FFF2-40B4-BE49-F238E27FC236}">
                <a16:creationId xmlns:a16="http://schemas.microsoft.com/office/drawing/2014/main" id="{38C172F0-044D-43AB-9C81-27DE41F278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Motivation and Background (cont’d)</a:t>
            </a:r>
          </a:p>
        </p:txBody>
      </p:sp>
      <p:sp>
        <p:nvSpPr>
          <p:cNvPr id="14" name="Inhaltsplatzhalter 13">
            <a:extLst>
              <a:ext uri="{FF2B5EF4-FFF2-40B4-BE49-F238E27FC236}">
                <a16:creationId xmlns:a16="http://schemas.microsoft.com/office/drawing/2014/main" id="{3FC0DC5B-367F-43D0-9BF6-D47AE09B846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/>
            <a:r>
              <a:rPr lang="en-US" b="1" kern="0" dirty="0"/>
              <a:t>Challenges of agile software development</a:t>
            </a:r>
            <a:endParaRPr lang="en-US" kern="0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kern="0" dirty="0"/>
              <a:t>Neglection of non-functional requirements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/>
              <a:t>Rapid pace of development and deployment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kern="0" dirty="0"/>
              <a:t>Knowledge boundaries (e.g. documentation) </a:t>
            </a:r>
            <a:r>
              <a:rPr lang="en-US" kern="0" dirty="0">
                <a:hlinkClick r:id="rId2" action="ppaction://hlinksldjump"/>
              </a:rPr>
              <a:t>[3][4]</a:t>
            </a:r>
            <a:endParaRPr lang="en-US" dirty="0"/>
          </a:p>
          <a:p>
            <a:pPr marL="0" indent="0"/>
            <a:endParaRPr lang="en-US" b="1" dirty="0"/>
          </a:p>
          <a:p>
            <a:pPr marL="0" indent="0"/>
            <a:r>
              <a:rPr lang="en-US" b="1" dirty="0"/>
              <a:t>Benefits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kern="0" dirty="0"/>
              <a:t>Improving scalability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kern="0" dirty="0"/>
              <a:t>Reducing human error </a:t>
            </a:r>
            <a:r>
              <a:rPr lang="en-US" kern="0" dirty="0">
                <a:hlinkClick r:id="rId3" action="ppaction://hlinksldjump"/>
              </a:rPr>
              <a:t>[1]</a:t>
            </a:r>
            <a:endParaRPr lang="en-US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/>
              <a:t>Checking continuously instead of an interval basis </a:t>
            </a:r>
            <a:r>
              <a:rPr lang="en-US" kern="0" dirty="0">
                <a:hlinkClick r:id="rId4" action="ppaction://hlinksldjump"/>
              </a:rPr>
              <a:t>[2]</a:t>
            </a:r>
            <a:endParaRPr lang="en-US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/>
              <a:t>Avoid cost explosion due fixing at implementation stage </a:t>
            </a:r>
            <a:r>
              <a:rPr lang="en-US" kern="0" dirty="0">
                <a:hlinkClick r:id="rId4" action="ppaction://hlinksldjump"/>
              </a:rPr>
              <a:t>[9] </a:t>
            </a:r>
            <a:endParaRPr lang="en-US" kern="0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/>
              <a:t>Lack of security experts </a:t>
            </a:r>
            <a:r>
              <a:rPr lang="en-US" dirty="0">
                <a:hlinkClick r:id="rId5" action="ppaction://hlinksldjump"/>
              </a:rPr>
              <a:t>[10]</a:t>
            </a:r>
            <a:endParaRPr lang="en-US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/>
              <a:t>Parallel testing </a:t>
            </a:r>
            <a:r>
              <a:rPr lang="en-US" dirty="0">
                <a:hlinkClick r:id="rId4" action="ppaction://hlinksldjump"/>
              </a:rPr>
              <a:t>[13] </a:t>
            </a:r>
            <a:endParaRPr lang="en-US" dirty="0"/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dirty="0"/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A0701308-92CB-4A17-B53D-E949BF1940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 noProof="0"/>
              <a:t>© sebis</a:t>
            </a:r>
            <a:endParaRPr lang="en-US" noProof="0" dirty="0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292D2BBF-0727-4B62-BB8E-6F150ED1AC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John Nguyen (TUM)</a:t>
            </a:r>
            <a:endParaRPr lang="de-DE" dirty="0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D534FFAE-8475-45A2-87BE-980221ADFE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4A2CCB4-7108-4850-98BC-50E3A501EADB}" type="slidenum">
              <a:rPr lang="en-US" noProof="0" smtClean="0"/>
              <a:pPr>
                <a:defRPr/>
              </a:pPr>
              <a:t>6</a:t>
            </a:fld>
            <a:endParaRPr lang="en-US" noProof="0" dirty="0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7642A272-3CBE-43F5-B2B3-019637091B5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Need for Security and Privacy Automation Tools</a:t>
            </a:r>
          </a:p>
        </p:txBody>
      </p:sp>
      <p:pic>
        <p:nvPicPr>
          <p:cNvPr id="10" name="Inhaltsplatzhalter 6">
            <a:extLst>
              <a:ext uri="{FF2B5EF4-FFF2-40B4-BE49-F238E27FC236}">
                <a16:creationId xmlns:a16="http://schemas.microsoft.com/office/drawing/2014/main" id="{CF8017C7-675F-4F4F-ACBD-04BFAD27B5A2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5939" t="10661" r="9327" b="6675"/>
          <a:stretch/>
        </p:blipFill>
        <p:spPr bwMode="auto">
          <a:xfrm>
            <a:off x="7536160" y="2470834"/>
            <a:ext cx="4321406" cy="3572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extfeld 1">
            <a:extLst>
              <a:ext uri="{FF2B5EF4-FFF2-40B4-BE49-F238E27FC236}">
                <a16:creationId xmlns:a16="http://schemas.microsoft.com/office/drawing/2014/main" id="{35FBB510-D326-41DA-9414-8E637EAEA554}"/>
              </a:ext>
            </a:extLst>
          </p:cNvPr>
          <p:cNvSpPr txBox="1"/>
          <p:nvPr/>
        </p:nvSpPr>
        <p:spPr>
          <a:xfrm>
            <a:off x="7718636" y="6043197"/>
            <a:ext cx="4138930" cy="338554"/>
          </a:xfrm>
          <a:prstGeom prst="rect">
            <a:avLst/>
          </a:prstGeom>
          <a:noFill/>
          <a:ln w="10795" cap="flat" cmpd="sng" algn="ctr">
            <a:noFill/>
            <a:prstDash val="solid"/>
          </a:ln>
          <a:effectLst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304800" indent="-304800"/>
            <a:r>
              <a:rPr lang="en-US" sz="800" dirty="0" err="1">
                <a:solidFill>
                  <a:schemeClr val="tx1"/>
                </a:solidFill>
                <a:effectLst/>
              </a:rPr>
              <a:t>Filkins</a:t>
            </a:r>
            <a:r>
              <a:rPr lang="en-US" sz="800" dirty="0">
                <a:solidFill>
                  <a:schemeClr val="tx1"/>
                </a:solidFill>
                <a:effectLst/>
              </a:rPr>
              <a:t>, B., Bird, </a:t>
            </a:r>
            <a:r>
              <a:rPr lang="en-US" sz="800" dirty="0">
                <a:solidFill>
                  <a:schemeClr val="tx1"/>
                </a:solidFill>
              </a:rPr>
              <a:t>J</a:t>
            </a:r>
            <a:r>
              <a:rPr lang="en-US" sz="800" dirty="0">
                <a:solidFill>
                  <a:schemeClr val="tx1"/>
                </a:solidFill>
                <a:effectLst/>
              </a:rPr>
              <a:t>., &amp; Kim, </a:t>
            </a:r>
            <a:r>
              <a:rPr lang="en-US" sz="800" dirty="0">
                <a:solidFill>
                  <a:schemeClr val="tx1"/>
                </a:solidFill>
              </a:rPr>
              <a:t>F</a:t>
            </a:r>
            <a:r>
              <a:rPr lang="en-US" sz="800" dirty="0">
                <a:solidFill>
                  <a:schemeClr val="tx1"/>
                </a:solidFill>
                <a:effectLst/>
              </a:rPr>
              <a:t>. (2014). Survey on Application Security Programs and Practices. SANS Technology Institute</a:t>
            </a:r>
            <a:r>
              <a:rPr lang="en-US" sz="800" dirty="0">
                <a:solidFill>
                  <a:schemeClr val="tx1"/>
                </a:solidFill>
              </a:rPr>
              <a:t>. Figure 17. Implementation Challenges.</a:t>
            </a:r>
            <a:endParaRPr lang="en-US" sz="800" dirty="0">
              <a:solidFill>
                <a:schemeClr val="tx1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4117352322"/>
      </p:ext>
    </p:extLst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2EB750E-54AB-4A93-AA13-D7FF57BF8E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Security and Privacy Automation is not a Silver Bullet</a:t>
            </a:r>
          </a:p>
        </p:txBody>
      </p:sp>
      <p:sp>
        <p:nvSpPr>
          <p:cNvPr id="9" name="Inhaltsplatzhalter 8">
            <a:extLst>
              <a:ext uri="{FF2B5EF4-FFF2-40B4-BE49-F238E27FC236}">
                <a16:creationId xmlns:a16="http://schemas.microsoft.com/office/drawing/2014/main" id="{340417F4-1853-4F5B-B74F-EB2C165ACCD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2903" y="966019"/>
            <a:ext cx="11523133" cy="5400675"/>
          </a:xfrm>
        </p:spPr>
        <p:txBody>
          <a:bodyPr/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/>
              <a:t>Wide range of skills required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/>
              <a:t>Integration of new tools</a:t>
            </a:r>
          </a:p>
          <a:p>
            <a:pPr marL="642937" lvl="1" indent="-285750"/>
            <a:r>
              <a:rPr lang="en-US" dirty="0"/>
              <a:t>Conflict with legacy systems</a:t>
            </a:r>
          </a:p>
          <a:p>
            <a:pPr marL="642937" lvl="1" indent="-285750"/>
            <a:r>
              <a:rPr lang="en-US" dirty="0"/>
              <a:t>Conflict with an established mindset </a:t>
            </a:r>
            <a:r>
              <a:rPr lang="en-US" dirty="0">
                <a:hlinkClick r:id="rId2" action="ppaction://hlinksldjump"/>
              </a:rPr>
              <a:t>[7]</a:t>
            </a:r>
            <a:endParaRPr lang="en-US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/>
              <a:t>Faded boundaries between the security team and developers </a:t>
            </a:r>
            <a:r>
              <a:rPr lang="en-US" dirty="0">
                <a:hlinkClick r:id="rId2" action="ppaction://hlinksldjump"/>
              </a:rPr>
              <a:t>[8]</a:t>
            </a:r>
            <a:endParaRPr lang="en-US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/>
              <a:t>Additional cost</a:t>
            </a:r>
          </a:p>
          <a:p>
            <a:pPr marL="642937" lvl="1" indent="-285750"/>
            <a:r>
              <a:rPr lang="en-US" dirty="0"/>
              <a:t>Need for additional education and improved culture </a:t>
            </a:r>
            <a:r>
              <a:rPr lang="en-US" dirty="0">
                <a:sym typeface="Wingdings" panose="05000000000000000000" pitchFamily="2" charset="2"/>
              </a:rPr>
              <a:t></a:t>
            </a:r>
            <a:r>
              <a:rPr lang="en-US" dirty="0"/>
              <a:t> tool</a:t>
            </a:r>
          </a:p>
          <a:p>
            <a:pPr marL="642937" lvl="1" indent="-285750"/>
            <a:r>
              <a:rPr lang="en-US" dirty="0"/>
              <a:t>Acquiring new technologies (tools)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/>
              <a:t>Cross-team cooperation necessary </a:t>
            </a:r>
            <a:r>
              <a:rPr lang="en-US" dirty="0">
                <a:hlinkClick r:id="rId3" action="ppaction://hlinksldjump"/>
              </a:rPr>
              <a:t>[1]</a:t>
            </a:r>
            <a:endParaRPr lang="en-US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/>
              <a:t>Isolated tools to solve specific problems </a:t>
            </a:r>
            <a:r>
              <a:rPr lang="en-US" dirty="0">
                <a:hlinkClick r:id="rId4" action="ppaction://hlinksldjump"/>
              </a:rPr>
              <a:t>[11]</a:t>
            </a:r>
            <a:r>
              <a:rPr lang="en-US" dirty="0"/>
              <a:t> </a:t>
            </a:r>
            <a:br>
              <a:rPr lang="en-US" dirty="0"/>
            </a:br>
            <a:r>
              <a:rPr lang="en-US" dirty="0">
                <a:sym typeface="Wingdings" panose="05000000000000000000" pitchFamily="2" charset="2"/>
              </a:rPr>
              <a:t></a:t>
            </a:r>
            <a:r>
              <a:rPr lang="en-US" dirty="0"/>
              <a:t> we look into centralized solutions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dirty="0"/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07DB9433-3534-40DC-89EC-50A904E946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© sebis</a:t>
            </a:r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08FD7FE3-D654-4D0E-BDF0-BA6CB51447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John Nguyen (TUM)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A83E6612-7EE2-4B8F-9B67-350519C00C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BC9FAB-BDC1-47C0-A8BB-6E12A8205D33}" type="slidenum">
              <a:rPr lang="de-DE" smtClean="0"/>
              <a:pPr>
                <a:defRPr/>
              </a:pPr>
              <a:t>7</a:t>
            </a:fld>
            <a:endParaRPr lang="de-DE" dirty="0"/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B06C8983-B676-4911-A6E3-A4DD857E9837}"/>
              </a:ext>
            </a:extLst>
          </p:cNvPr>
          <p:cNvSpPr txBox="1"/>
          <p:nvPr/>
        </p:nvSpPr>
        <p:spPr>
          <a:xfrm>
            <a:off x="7806932" y="6042006"/>
            <a:ext cx="2897579" cy="27699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200" dirty="0"/>
              <a:t>Based on [12]. </a:t>
            </a:r>
            <a:r>
              <a:rPr lang="en-US" sz="1200" dirty="0">
                <a:latin typeface="Arial" pitchFamily="34" charset="0"/>
              </a:rPr>
              <a:t>DevSecOps Pyramid</a:t>
            </a:r>
          </a:p>
        </p:txBody>
      </p:sp>
      <p:graphicFrame>
        <p:nvGraphicFramePr>
          <p:cNvPr id="3" name="Diagramm 2">
            <a:extLst>
              <a:ext uri="{FF2B5EF4-FFF2-40B4-BE49-F238E27FC236}">
                <a16:creationId xmlns:a16="http://schemas.microsoft.com/office/drawing/2014/main" id="{9BAD1429-E461-42A9-881A-F0F9A0D759F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190932116"/>
              </p:ext>
            </p:extLst>
          </p:nvPr>
        </p:nvGraphicFramePr>
        <p:xfrm>
          <a:off x="7248128" y="3806776"/>
          <a:ext cx="2983880" cy="213326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grpSp>
        <p:nvGrpSpPr>
          <p:cNvPr id="21" name="Gruppieren 20">
            <a:extLst>
              <a:ext uri="{FF2B5EF4-FFF2-40B4-BE49-F238E27FC236}">
                <a16:creationId xmlns:a16="http://schemas.microsoft.com/office/drawing/2014/main" id="{AE920DE9-964F-4ED9-9E8A-1AC28C4A2106}"/>
              </a:ext>
            </a:extLst>
          </p:cNvPr>
          <p:cNvGrpSpPr/>
          <p:nvPr/>
        </p:nvGrpSpPr>
        <p:grpSpPr>
          <a:xfrm>
            <a:off x="10388742" y="3762872"/>
            <a:ext cx="432048" cy="2190510"/>
            <a:chOff x="10848528" y="3851496"/>
            <a:chExt cx="432048" cy="2190510"/>
          </a:xfrm>
        </p:grpSpPr>
        <p:cxnSp>
          <p:nvCxnSpPr>
            <p:cNvPr id="14" name="Gerader Verbinder 13">
              <a:extLst>
                <a:ext uri="{FF2B5EF4-FFF2-40B4-BE49-F238E27FC236}">
                  <a16:creationId xmlns:a16="http://schemas.microsoft.com/office/drawing/2014/main" id="{FFE06AE5-D5AB-4844-BE35-130E51A20105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10848528" y="3851496"/>
              <a:ext cx="432048" cy="0"/>
            </a:xfrm>
            <a:prstGeom prst="line">
              <a:avLst/>
            </a:prstGeom>
            <a:ln>
              <a:headEnd type="none" w="med" len="med"/>
              <a:tailEnd type="arrow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16" name="Gerader Verbinder 15">
              <a:extLst>
                <a:ext uri="{FF2B5EF4-FFF2-40B4-BE49-F238E27FC236}">
                  <a16:creationId xmlns:a16="http://schemas.microsoft.com/office/drawing/2014/main" id="{130FE7BC-4398-4A22-9CA5-F1731B64FAB0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10848528" y="6042006"/>
              <a:ext cx="432048" cy="0"/>
            </a:xfrm>
            <a:prstGeom prst="line">
              <a:avLst/>
            </a:prstGeom>
            <a:ln>
              <a:headEnd type="none" w="med" len="med"/>
              <a:tailEnd type="arrow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8" name="Gerader Verbinder 7">
              <a:extLst>
                <a:ext uri="{FF2B5EF4-FFF2-40B4-BE49-F238E27FC236}">
                  <a16:creationId xmlns:a16="http://schemas.microsoft.com/office/drawing/2014/main" id="{B3C28892-C01E-4A76-B87D-A7060D2103B4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1280576" y="3851496"/>
              <a:ext cx="0" cy="2190510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19" name="Textfeld 18">
            <a:extLst>
              <a:ext uri="{FF2B5EF4-FFF2-40B4-BE49-F238E27FC236}">
                <a16:creationId xmlns:a16="http://schemas.microsoft.com/office/drawing/2014/main" id="{EB6CA804-D89A-4BF2-9413-EF9B8F229A72}"/>
              </a:ext>
            </a:extLst>
          </p:cNvPr>
          <p:cNvSpPr txBox="1"/>
          <p:nvPr/>
        </p:nvSpPr>
        <p:spPr>
          <a:xfrm>
            <a:off x="10920536" y="4596411"/>
            <a:ext cx="1156665" cy="55399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000" dirty="0">
                <a:latin typeface="Arial" pitchFamily="34" charset="0"/>
              </a:rPr>
              <a:t>Continuously tracking security measurements</a:t>
            </a:r>
          </a:p>
        </p:txBody>
      </p:sp>
    </p:spTree>
    <p:extLst>
      <p:ext uri="{BB962C8B-B14F-4D97-AF65-F5344CB8AC3E}">
        <p14:creationId xmlns:p14="http://schemas.microsoft.com/office/powerpoint/2010/main" val="734746756"/>
      </p:ext>
    </p:extLst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/>
          <p:cNvSpPr/>
          <p:nvPr/>
        </p:nvSpPr>
        <p:spPr bwMode="auto">
          <a:xfrm>
            <a:off x="0" y="1412776"/>
            <a:ext cx="12192000" cy="504056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algn="r" eaLnBrk="0" hangingPunct="0">
              <a:defRPr/>
            </a:pPr>
            <a:endParaRPr lang="de-DE" dirty="0">
              <a:solidFill>
                <a:schemeClr val="tx1"/>
              </a:solidFill>
              <a:latin typeface="Arial Unicode MS" pitchFamily="34" charset="-128"/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41325" lvl="1" indent="-342900">
              <a:lnSpc>
                <a:spcPct val="150000"/>
              </a:lnSpc>
              <a:buFont typeface="+mj-lt"/>
              <a:buAutoNum type="arabicPeriod"/>
            </a:pPr>
            <a:r>
              <a:rPr lang="en-US" dirty="0"/>
              <a:t>Motivation and Background</a:t>
            </a:r>
          </a:p>
          <a:p>
            <a:pPr marL="441325" lvl="1" indent="-342900">
              <a:lnSpc>
                <a:spcPct val="150000"/>
              </a:lnSpc>
              <a:buFont typeface="+mj-lt"/>
              <a:buAutoNum type="arabicPeriod"/>
            </a:pPr>
            <a:r>
              <a:rPr lang="en-US" dirty="0"/>
              <a:t>Research Goal and Methodology</a:t>
            </a:r>
          </a:p>
          <a:p>
            <a:pPr marL="708025" lvl="2" indent="-342900">
              <a:lnSpc>
                <a:spcPct val="150000"/>
              </a:lnSpc>
              <a:buFont typeface="+mj-lt"/>
              <a:buAutoNum type="alphaLcPeriod"/>
            </a:pPr>
            <a:r>
              <a:rPr lang="en-US" dirty="0"/>
              <a:t>Methodology</a:t>
            </a:r>
          </a:p>
          <a:p>
            <a:pPr marL="708025" lvl="2" indent="-342900">
              <a:lnSpc>
                <a:spcPct val="150000"/>
              </a:lnSpc>
              <a:buFont typeface="+mj-lt"/>
              <a:buAutoNum type="alphaLcPeriod"/>
            </a:pPr>
            <a:r>
              <a:rPr lang="en-US" dirty="0"/>
              <a:t>Research Questions</a:t>
            </a:r>
          </a:p>
          <a:p>
            <a:pPr marL="708025" lvl="2" indent="-342900">
              <a:lnSpc>
                <a:spcPct val="150000"/>
              </a:lnSpc>
              <a:buFont typeface="+mj-lt"/>
              <a:buAutoNum type="alphaLcPeriod"/>
            </a:pPr>
            <a:r>
              <a:rPr lang="en-US" dirty="0"/>
              <a:t>Search Strategy</a:t>
            </a:r>
          </a:p>
          <a:p>
            <a:pPr marL="441325" lvl="1" indent="-342900">
              <a:lnSpc>
                <a:spcPct val="150000"/>
              </a:lnSpc>
              <a:buFont typeface="+mj-lt"/>
              <a:buAutoNum type="arabicPeriod"/>
            </a:pPr>
            <a:r>
              <a:rPr lang="en-US" dirty="0"/>
              <a:t>Initial Results</a:t>
            </a:r>
          </a:p>
          <a:p>
            <a:pPr marL="441325" lvl="1" indent="-342900">
              <a:lnSpc>
                <a:spcPct val="150000"/>
              </a:lnSpc>
              <a:buFont typeface="+mj-lt"/>
              <a:buAutoNum type="arabicPeriod"/>
            </a:pPr>
            <a:r>
              <a:rPr lang="en-US" dirty="0"/>
              <a:t>Timeline</a:t>
            </a:r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© sebis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John Nguyen (TUM)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BC9FAB-BDC1-47C0-A8BB-6E12A8205D33}" type="slidenum">
              <a:rPr lang="de-DE" smtClean="0"/>
              <a:pPr/>
              <a:t>8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12578192"/>
      </p:ext>
    </p:extLst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678DB383-46A7-498C-A562-D6511FE6389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Multivocal Literature Review: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/>
              <a:t>Form of Systematic Literature Review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/>
              <a:t>Covers both the state-of-the-art and –practice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/>
              <a:t>Inclusion of a large body of grey literature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dirty="0"/>
          </a:p>
          <a:p>
            <a:pPr marL="0" indent="0"/>
            <a:r>
              <a:rPr lang="en-US" b="1" dirty="0"/>
              <a:t>Benefits: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/>
              <a:t>Certain evidence is often based on experience and opinion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/>
              <a:t>Inclusion of real-world needs in industrial settings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/>
              <a:t>May avoid publication bias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dirty="0"/>
          </a:p>
          <a:p>
            <a:pPr marL="0" indent="0"/>
            <a:r>
              <a:rPr lang="en-US" b="1" dirty="0"/>
              <a:t>Challenges: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/>
              <a:t>Quality assessment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/>
              <a:t>Large volumes of data </a:t>
            </a:r>
            <a:r>
              <a:rPr lang="en-US" dirty="0">
                <a:sym typeface="Wingdings" panose="05000000000000000000" pitchFamily="2" charset="2"/>
              </a:rPr>
              <a:t> need for a termination criteria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>
                <a:sym typeface="Wingdings" panose="05000000000000000000" pitchFamily="2" charset="2"/>
              </a:rPr>
              <a:t>Bias and lack of quality </a:t>
            </a:r>
            <a:r>
              <a:rPr lang="en-US" dirty="0">
                <a:sym typeface="Wingdings" panose="05000000000000000000" pitchFamily="2" charset="2"/>
                <a:hlinkClick r:id="rId2" action="ppaction://hlinksldjump"/>
              </a:rPr>
              <a:t>[14]</a:t>
            </a:r>
            <a:endParaRPr lang="en-US" dirty="0"/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dirty="0"/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dirty="0"/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dirty="0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A661A312-B6C1-4BE4-BBBE-04267376BE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Methodology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2B05474E-7C22-467F-B85D-527E974FFA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© sebis</a:t>
            </a:r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441948EC-3644-449C-A80F-D2C96E4434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John Nguyen (TUM)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425D2E9-3C9B-4F61-BC06-DBB7697125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201E5CB-5EE0-4EA4-87FF-7D8A79A61969}" type="slidenum">
              <a:rPr lang="de-DE" smtClean="0"/>
              <a:pPr>
                <a:defRPr/>
              </a:pPr>
              <a:t>9</a:t>
            </a:fld>
            <a:endParaRPr lang="de-DE" dirty="0"/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F29BA5AE-0F10-4703-9CF4-FCB9E84591A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05509" y="2891368"/>
            <a:ext cx="3552056" cy="3301518"/>
          </a:xfrm>
          <a:prstGeom prst="rect">
            <a:avLst/>
          </a:prstGeom>
        </p:spPr>
      </p:pic>
      <p:sp>
        <p:nvSpPr>
          <p:cNvPr id="9" name="Textfeld 8">
            <a:extLst>
              <a:ext uri="{FF2B5EF4-FFF2-40B4-BE49-F238E27FC236}">
                <a16:creationId xmlns:a16="http://schemas.microsoft.com/office/drawing/2014/main" id="{CF157936-2E00-42D0-B6F1-DC1045408A45}"/>
              </a:ext>
            </a:extLst>
          </p:cNvPr>
          <p:cNvSpPr txBox="1"/>
          <p:nvPr/>
        </p:nvSpPr>
        <p:spPr>
          <a:xfrm>
            <a:off x="8305509" y="6197085"/>
            <a:ext cx="3552056" cy="369332"/>
          </a:xfrm>
          <a:prstGeom prst="rect">
            <a:avLst/>
          </a:prstGeom>
          <a:noFill/>
          <a:ln w="10795" cap="flat" cmpd="sng" algn="ctr">
            <a:noFill/>
            <a:prstDash val="solid"/>
          </a:ln>
          <a:effectLst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304800" indent="-304800"/>
            <a:r>
              <a:rPr lang="en-US" sz="600" dirty="0">
                <a:effectLst/>
              </a:rPr>
              <a:t>Adams, R. J., Smart, P., &amp; Huff, A. S. (2017). Shades of grey: guidelines for working with the grey literature in systematic reviews for management and organizational studies. International Journal of Management Reviews, 19(4), 432–454. Figure 1. Shades of grey literatures</a:t>
            </a:r>
          </a:p>
        </p:txBody>
      </p:sp>
    </p:spTree>
    <p:extLst>
      <p:ext uri="{BB962C8B-B14F-4D97-AF65-F5344CB8AC3E}">
        <p14:creationId xmlns:p14="http://schemas.microsoft.com/office/powerpoint/2010/main" val="1708120677"/>
      </p:ext>
    </p:extLst>
  </p:cSld>
  <p:clrMapOvr>
    <a:masterClrMapping/>
  </p:clrMapOvr>
  <p:transition/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heme/theme1.xml><?xml version="1.0" encoding="utf-8"?>
<a:theme xmlns:a="http://schemas.openxmlformats.org/drawingml/2006/main" name="Slides sebis 2013 2">
  <a:themeElements>
    <a:clrScheme name="Benutzerdefiniert 2">
      <a:dk1>
        <a:srgbClr val="000000"/>
      </a:dk1>
      <a:lt1>
        <a:srgbClr val="FFFFFF"/>
      </a:lt1>
      <a:dk2>
        <a:srgbClr val="002143"/>
      </a:dk2>
      <a:lt2>
        <a:srgbClr val="EEECE1"/>
      </a:lt2>
      <a:accent1>
        <a:srgbClr val="91A02F"/>
      </a:accent1>
      <a:accent2>
        <a:srgbClr val="E37C4D"/>
      </a:accent2>
      <a:accent3>
        <a:srgbClr val="DAD7CB"/>
      </a:accent3>
      <a:accent4>
        <a:srgbClr val="003359"/>
      </a:accent4>
      <a:accent5>
        <a:srgbClr val="0073CF"/>
      </a:accent5>
      <a:accent6>
        <a:srgbClr val="98C6EA"/>
      </a:accent6>
      <a:hlink>
        <a:srgbClr val="64A0C8"/>
      </a:hlink>
      <a:folHlink>
        <a:srgbClr val="64A0C8"/>
      </a:folHlink>
    </a:clrScheme>
    <a:fontScheme name="Larissa Klassisch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outur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ln>
          <a:headEnd type="none" w="med" len="med"/>
          <a:tailEnd type="none" w="med" len="med"/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dirty="0" smtClean="0">
            <a:solidFill>
              <a:schemeClr val="tx1"/>
            </a:solidFill>
            <a:cs typeface="Arial" pitchFamily="34" charset="0"/>
          </a:defRPr>
        </a:defPPr>
      </a:lstStyle>
      <a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a:style>
    </a:spDef>
    <a:lnDef>
      <a:spPr bwMode="auto">
        <a:ln>
          <a:headEnd type="none" w="med" len="med"/>
          <a:tailEnd type="arrow"/>
        </a:ln>
      </a:spPr>
      <a:bodyPr/>
      <a:lstStyle/>
      <a:style>
        <a:lnRef idx="3">
          <a:schemeClr val="dk1"/>
        </a:lnRef>
        <a:fillRef idx="0">
          <a:schemeClr val="dk1"/>
        </a:fillRef>
        <a:effectRef idx="2">
          <a:schemeClr val="dk1"/>
        </a:effectRef>
        <a:fontRef idx="minor">
          <a:schemeClr val="tx1"/>
        </a:fontRef>
      </a:style>
    </a:lnDef>
    <a:txDef>
      <a:spPr>
        <a:noFill/>
        <a:ln>
          <a:noFill/>
        </a:ln>
      </a:spPr>
      <a:bodyPr wrap="none" rtlCol="0">
        <a:spAutoFit/>
      </a:bodyPr>
      <a:lstStyle>
        <a:defPPr>
          <a:defRPr dirty="0" smtClean="0">
            <a:latin typeface="Arial" pitchFamily="34" charset="0"/>
          </a:defRPr>
        </a:defPPr>
      </a:lstStyle>
      <a:style>
        <a:lnRef idx="2">
          <a:schemeClr val="accent3"/>
        </a:lnRef>
        <a:fillRef idx="1">
          <a:schemeClr val="lt1"/>
        </a:fillRef>
        <a:effectRef idx="0">
          <a:schemeClr val="accent3"/>
        </a:effectRef>
        <a:fontRef idx="minor">
          <a:schemeClr val="dk1"/>
        </a:fontRef>
      </a:style>
    </a:txDef>
  </a:objectDefaults>
  <a:extraClrSchemeLst>
    <a:extraClrScheme>
      <a:clrScheme name="Leere Prä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171103 Matthes English Master Slide Deck (wide).potx" id="{91040FA8-FD49-4102-AC41-84BC0B08C488}" vid="{045BDA8C-0E4E-43FE-921F-341BE0C2864F}"/>
    </a:ext>
  </a:extLst>
</a:theme>
</file>

<file path=ppt/theme/theme2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Initial Meeting v2</Template>
  <TotalTime>0</TotalTime>
  <Words>2532</Words>
  <Application>Microsoft Office PowerPoint</Application>
  <PresentationFormat>Breitbild</PresentationFormat>
  <Paragraphs>409</Paragraphs>
  <Slides>29</Slides>
  <Notes>6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7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29</vt:i4>
      </vt:variant>
    </vt:vector>
  </HeadingPairs>
  <TitlesOfParts>
    <vt:vector size="37" baseType="lpstr">
      <vt:lpstr>Arial Unicode MS</vt:lpstr>
      <vt:lpstr>Helvetica Neue</vt:lpstr>
      <vt:lpstr>Open Sans</vt:lpstr>
      <vt:lpstr>Open Sans Light</vt:lpstr>
      <vt:lpstr>TUM Neue Helvetica 75 Bold</vt:lpstr>
      <vt:lpstr>Arial</vt:lpstr>
      <vt:lpstr>Wingdings</vt:lpstr>
      <vt:lpstr>Slides sebis 2013 2</vt:lpstr>
      <vt:lpstr>A Multivocal Literature Review of Current Tools for Increasing the Degree of Automation in the Development of Secure and Privacy Compliant Applications</vt:lpstr>
      <vt:lpstr>Outline</vt:lpstr>
      <vt:lpstr>Motivation and Background</vt:lpstr>
      <vt:lpstr>Motivation and Background (cont’d)</vt:lpstr>
      <vt:lpstr>Motivation and Background (cont’d)</vt:lpstr>
      <vt:lpstr>Motivation and Background (cont’d)</vt:lpstr>
      <vt:lpstr>Security and Privacy Automation is not a Silver Bullet</vt:lpstr>
      <vt:lpstr>Outline</vt:lpstr>
      <vt:lpstr>Methodology</vt:lpstr>
      <vt:lpstr>Methodology (cont’d)</vt:lpstr>
      <vt:lpstr>Research Questions</vt:lpstr>
      <vt:lpstr>Search Strategy</vt:lpstr>
      <vt:lpstr>Search Strategy (cont’d)</vt:lpstr>
      <vt:lpstr>Outline</vt:lpstr>
      <vt:lpstr>Initial Results</vt:lpstr>
      <vt:lpstr>Outline</vt:lpstr>
      <vt:lpstr>Schedule</vt:lpstr>
      <vt:lpstr>PowerPoint-Präsentation</vt:lpstr>
      <vt:lpstr>References</vt:lpstr>
      <vt:lpstr>PowerPoint-Präsentation</vt:lpstr>
      <vt:lpstr>Organization</vt:lpstr>
      <vt:lpstr>DevOps </vt:lpstr>
      <vt:lpstr>Knowledge of developers (2018)</vt:lpstr>
      <vt:lpstr>Security Standards and Modell (2016)</vt:lpstr>
      <vt:lpstr>OWASP</vt:lpstr>
      <vt:lpstr>BSIMM</vt:lpstr>
      <vt:lpstr>Security Practices with Rating</vt:lpstr>
      <vt:lpstr>Quality Assessment in MLRs</vt:lpstr>
      <vt:lpstr>References</vt:lpstr>
    </vt:vector>
  </TitlesOfParts>
  <Manager/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dc:description>Copyright sebis</dc:description>
  <cp:lastModifiedBy/>
  <cp:revision>1</cp:revision>
  <dcterms:created xsi:type="dcterms:W3CDTF">2020-06-04T15:10:22Z</dcterms:created>
  <dcterms:modified xsi:type="dcterms:W3CDTF">2020-08-10T09:03:43Z</dcterms:modified>
</cp:coreProperties>
</file>